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2" r:id="rId2"/>
    <p:sldId id="265" r:id="rId3"/>
    <p:sldId id="263" r:id="rId4"/>
    <p:sldId id="266" r:id="rId5"/>
    <p:sldId id="267" r:id="rId6"/>
    <p:sldId id="268" r:id="rId7"/>
    <p:sldId id="269" r:id="rId8"/>
    <p:sldId id="270" r:id="rId9"/>
    <p:sldId id="273" r:id="rId10"/>
    <p:sldId id="274" r:id="rId11"/>
    <p:sldId id="275" r:id="rId12"/>
    <p:sldId id="276" r:id="rId13"/>
    <p:sldId id="294" r:id="rId14"/>
    <p:sldId id="295" r:id="rId15"/>
    <p:sldId id="296" r:id="rId16"/>
    <p:sldId id="297" r:id="rId17"/>
    <p:sldId id="278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293" r:id="rId30"/>
    <p:sldId id="277" r:id="rId31"/>
  </p:sldIdLst>
  <p:sldSz cx="9144000" cy="5143500" type="screen16x9"/>
  <p:notesSz cx="6858000" cy="9144000"/>
  <p:embeddedFontLst>
    <p:embeddedFont>
      <p:font typeface="Tmon몬소리 Black" panose="020B0600000101010101" charset="-127"/>
      <p:bold r:id="rId32"/>
    </p:embeddedFont>
    <p:embeddedFont>
      <p:font typeface="LAB디지털" panose="02020603020101020101" pitchFamily="18" charset="-127"/>
      <p:regular r:id="rId33"/>
    </p:embeddedFont>
    <p:embeddedFont>
      <p:font typeface="Rix열정도" panose="00000500000000000000" pitchFamily="2" charset="-127"/>
      <p:regular r:id="rId34"/>
    </p:embeddedFont>
    <p:embeddedFont>
      <p:font typeface="나눔스퀘어 Bold" panose="020B0600000101010101" pitchFamily="50" charset="-127"/>
      <p:bold r:id="rId35"/>
    </p:embeddedFont>
    <p:embeddedFont>
      <p:font typeface="나눔스퀘어 ExtraBold" panose="020B0600000101010101" pitchFamily="50" charset="-127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2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6E6E6"/>
    <a:srgbClr val="A22E5A"/>
    <a:srgbClr val="0A5FCC"/>
    <a:srgbClr val="C06500"/>
    <a:srgbClr val="FFD500"/>
    <a:srgbClr val="C6E1F4"/>
    <a:srgbClr val="C6E190"/>
    <a:srgbClr val="1B1853"/>
    <a:srgbClr val="EAE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39" d="100"/>
          <a:sy n="139" d="100"/>
        </p:scale>
        <p:origin x="804" y="144"/>
      </p:cViewPr>
      <p:guideLst>
        <p:guide orient="horz" pos="1620"/>
        <p:guide pos="2880"/>
        <p:guide pos="42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casio\매\2023_작업\04. [모션파크]동양미래대_오픈소스_ppt\02.프로토\데이터분석\intro_b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casio\매\2023_작업\04. [모션파크]동양미래대_오픈소스_ppt\02.프로토\데이터분석\intro_obj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asio\매\2023_작업\04. [모션파크]동양미래대_오픈소스_ppt\02.프로토\데이터분석\intro_txt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AF83E331-70F3-2E2D-6B11-B3B852F71F4E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865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asio\매\2023_작업\04. [모션파크]동양미래대_오픈소스_ppt\07.UI시안\학습목표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0" y="-6890"/>
            <a:ext cx="6732588" cy="287470"/>
          </a:xfrm>
          <a:prstGeom prst="rect">
            <a:avLst/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5043056" y="-6890"/>
            <a:ext cx="2233275" cy="287470"/>
            <a:chOff x="-4581525" y="1349375"/>
            <a:chExt cx="9385300" cy="1208088"/>
          </a:xfrm>
        </p:grpSpPr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-4581525" y="1349375"/>
              <a:ext cx="8272463" cy="1208088"/>
            </a:xfrm>
            <a:custGeom>
              <a:avLst/>
              <a:gdLst>
                <a:gd name="T0" fmla="*/ 15633 w 15633"/>
                <a:gd name="T1" fmla="*/ 2284 h 2284"/>
                <a:gd name="T2" fmla="*/ 0 w 15633"/>
                <a:gd name="T3" fmla="*/ 2284 h 2284"/>
                <a:gd name="T4" fmla="*/ 0 w 15633"/>
                <a:gd name="T5" fmla="*/ 0 h 2284"/>
                <a:gd name="T6" fmla="*/ 14372 w 15633"/>
                <a:gd name="T7" fmla="*/ 0 h 2284"/>
                <a:gd name="T8" fmla="*/ 15633 w 15633"/>
                <a:gd name="T9" fmla="*/ 2284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33" h="2284">
                  <a:moveTo>
                    <a:pt x="15633" y="2284"/>
                  </a:moveTo>
                  <a:lnTo>
                    <a:pt x="0" y="2284"/>
                  </a:lnTo>
                  <a:lnTo>
                    <a:pt x="0" y="0"/>
                  </a:lnTo>
                  <a:lnTo>
                    <a:pt x="14372" y="0"/>
                  </a:lnTo>
                  <a:lnTo>
                    <a:pt x="15633" y="2284"/>
                  </a:lnTo>
                  <a:close/>
                </a:path>
              </a:pathLst>
            </a:custGeom>
            <a:solidFill>
              <a:srgbClr val="1B1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187700" y="1349375"/>
              <a:ext cx="957263" cy="1208088"/>
            </a:xfrm>
            <a:custGeom>
              <a:avLst/>
              <a:gdLst>
                <a:gd name="T0" fmla="*/ 0 w 1809"/>
                <a:gd name="T1" fmla="*/ 0 h 2284"/>
                <a:gd name="T2" fmla="*/ 548 w 1809"/>
                <a:gd name="T3" fmla="*/ 0 h 2284"/>
                <a:gd name="T4" fmla="*/ 1809 w 1809"/>
                <a:gd name="T5" fmla="*/ 2284 h 2284"/>
                <a:gd name="T6" fmla="*/ 1262 w 1809"/>
                <a:gd name="T7" fmla="*/ 2284 h 2284"/>
                <a:gd name="T8" fmla="*/ 0 w 1809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9" h="2284">
                  <a:moveTo>
                    <a:pt x="0" y="0"/>
                  </a:moveTo>
                  <a:lnTo>
                    <a:pt x="548" y="0"/>
                  </a:lnTo>
                  <a:lnTo>
                    <a:pt x="1809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3635375" y="1349375"/>
              <a:ext cx="885825" cy="1208088"/>
            </a:xfrm>
            <a:custGeom>
              <a:avLst/>
              <a:gdLst>
                <a:gd name="T0" fmla="*/ 0 w 1673"/>
                <a:gd name="T1" fmla="*/ 0 h 2284"/>
                <a:gd name="T2" fmla="*/ 413 w 1673"/>
                <a:gd name="T3" fmla="*/ 0 h 2284"/>
                <a:gd name="T4" fmla="*/ 1673 w 1673"/>
                <a:gd name="T5" fmla="*/ 2284 h 2284"/>
                <a:gd name="T6" fmla="*/ 1261 w 1673"/>
                <a:gd name="T7" fmla="*/ 2284 h 2284"/>
                <a:gd name="T8" fmla="*/ 0 w 1673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3" h="2284">
                  <a:moveTo>
                    <a:pt x="0" y="0"/>
                  </a:moveTo>
                  <a:lnTo>
                    <a:pt x="413" y="0"/>
                  </a:lnTo>
                  <a:lnTo>
                    <a:pt x="1673" y="2284"/>
                  </a:lnTo>
                  <a:lnTo>
                    <a:pt x="1261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4025900" y="1349375"/>
              <a:ext cx="777875" cy="1208088"/>
            </a:xfrm>
            <a:custGeom>
              <a:avLst/>
              <a:gdLst>
                <a:gd name="T0" fmla="*/ 0 w 1468"/>
                <a:gd name="T1" fmla="*/ 0 h 2284"/>
                <a:gd name="T2" fmla="*/ 208 w 1468"/>
                <a:gd name="T3" fmla="*/ 0 h 2284"/>
                <a:gd name="T4" fmla="*/ 1468 w 1468"/>
                <a:gd name="T5" fmla="*/ 2284 h 2284"/>
                <a:gd name="T6" fmla="*/ 1262 w 1468"/>
                <a:gd name="T7" fmla="*/ 2284 h 2284"/>
                <a:gd name="T8" fmla="*/ 0 w 1468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8" h="2284">
                  <a:moveTo>
                    <a:pt x="0" y="0"/>
                  </a:moveTo>
                  <a:lnTo>
                    <a:pt x="208" y="0"/>
                  </a:lnTo>
                  <a:lnTo>
                    <a:pt x="1468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0" y="-65734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spc="3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학습개요</a:t>
            </a:r>
            <a:r>
              <a:rPr lang="ko-KR" altLang="en-US" sz="1800" spc="300" dirty="0">
                <a:solidFill>
                  <a:schemeClr val="bg1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와 </a:t>
            </a:r>
            <a:r>
              <a:rPr lang="ko-KR" altLang="en-US" sz="1800" spc="3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학습목표</a:t>
            </a:r>
            <a:endParaRPr lang="en-US" altLang="ko-KR" sz="1800" spc="3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524328" y="64316"/>
            <a:ext cx="1512168" cy="181233"/>
          </a:xfrm>
          <a:prstGeom prst="rect">
            <a:avLst/>
          </a:prstGeom>
        </p:spPr>
      </p:pic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DCEEE5A5-BD53-9446-6F2D-17138FE71C12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350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casio\매\2023_작업\04. [모션파크]동양미래대_깃과깃허브\07.UI시안\시안\icon\정리.emf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" r="18232"/>
          <a:stretch/>
        </p:blipFill>
        <p:spPr bwMode="auto">
          <a:xfrm>
            <a:off x="0" y="280766"/>
            <a:ext cx="9144000" cy="487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1"/>
          <a:stretch/>
        </p:blipFill>
        <p:spPr bwMode="auto">
          <a:xfrm>
            <a:off x="0" y="280765"/>
            <a:ext cx="9139471" cy="486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717" y="280766"/>
            <a:ext cx="8666036" cy="487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11188" b="22182"/>
          <a:stretch/>
        </p:blipFill>
        <p:spPr bwMode="auto">
          <a:xfrm>
            <a:off x="-1" y="-6221"/>
            <a:ext cx="9144001" cy="5147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F5035B45-A7C8-F754-7BB4-5406787444AD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699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-65734"/>
            <a:ext cx="488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01. </a:t>
            </a:r>
            <a:endParaRPr lang="en-US" altLang="ko-KR" sz="18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95016" y="-3720"/>
            <a:ext cx="1202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아나콘다 개요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F29C9F17-8160-6B86-37BD-51130DA961AA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478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-657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02. </a:t>
            </a:r>
            <a:endParaRPr lang="en-US" altLang="ko-KR" sz="18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344363" y="-3720"/>
            <a:ext cx="1202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아나콘다 설치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C5C50BA1-91E6-DC48-F2DA-019D8E0CF940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788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casio\매\2023_작업\04. [모션파크]동양미래대_오픈소스_ppt\07.UI시안\학습정리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 userDrawn="1"/>
        </p:nvSpPr>
        <p:spPr>
          <a:xfrm>
            <a:off x="0" y="-6890"/>
            <a:ext cx="6732588" cy="287470"/>
          </a:xfrm>
          <a:prstGeom prst="rect">
            <a:avLst/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5043056" y="-6890"/>
            <a:ext cx="2233275" cy="287470"/>
            <a:chOff x="-4581525" y="1349375"/>
            <a:chExt cx="9385300" cy="1208088"/>
          </a:xfrm>
        </p:grpSpPr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-4581525" y="1349375"/>
              <a:ext cx="8272463" cy="1208088"/>
            </a:xfrm>
            <a:custGeom>
              <a:avLst/>
              <a:gdLst>
                <a:gd name="T0" fmla="*/ 15633 w 15633"/>
                <a:gd name="T1" fmla="*/ 2284 h 2284"/>
                <a:gd name="T2" fmla="*/ 0 w 15633"/>
                <a:gd name="T3" fmla="*/ 2284 h 2284"/>
                <a:gd name="T4" fmla="*/ 0 w 15633"/>
                <a:gd name="T5" fmla="*/ 0 h 2284"/>
                <a:gd name="T6" fmla="*/ 14372 w 15633"/>
                <a:gd name="T7" fmla="*/ 0 h 2284"/>
                <a:gd name="T8" fmla="*/ 15633 w 15633"/>
                <a:gd name="T9" fmla="*/ 2284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33" h="2284">
                  <a:moveTo>
                    <a:pt x="15633" y="2284"/>
                  </a:moveTo>
                  <a:lnTo>
                    <a:pt x="0" y="2284"/>
                  </a:lnTo>
                  <a:lnTo>
                    <a:pt x="0" y="0"/>
                  </a:lnTo>
                  <a:lnTo>
                    <a:pt x="14372" y="0"/>
                  </a:lnTo>
                  <a:lnTo>
                    <a:pt x="15633" y="2284"/>
                  </a:lnTo>
                  <a:close/>
                </a:path>
              </a:pathLst>
            </a:custGeom>
            <a:solidFill>
              <a:srgbClr val="1B1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3187700" y="1349375"/>
              <a:ext cx="957263" cy="1208088"/>
            </a:xfrm>
            <a:custGeom>
              <a:avLst/>
              <a:gdLst>
                <a:gd name="T0" fmla="*/ 0 w 1809"/>
                <a:gd name="T1" fmla="*/ 0 h 2284"/>
                <a:gd name="T2" fmla="*/ 548 w 1809"/>
                <a:gd name="T3" fmla="*/ 0 h 2284"/>
                <a:gd name="T4" fmla="*/ 1809 w 1809"/>
                <a:gd name="T5" fmla="*/ 2284 h 2284"/>
                <a:gd name="T6" fmla="*/ 1262 w 1809"/>
                <a:gd name="T7" fmla="*/ 2284 h 2284"/>
                <a:gd name="T8" fmla="*/ 0 w 1809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9" h="2284">
                  <a:moveTo>
                    <a:pt x="0" y="0"/>
                  </a:moveTo>
                  <a:lnTo>
                    <a:pt x="548" y="0"/>
                  </a:lnTo>
                  <a:lnTo>
                    <a:pt x="1809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3635375" y="1349375"/>
              <a:ext cx="885825" cy="1208088"/>
            </a:xfrm>
            <a:custGeom>
              <a:avLst/>
              <a:gdLst>
                <a:gd name="T0" fmla="*/ 0 w 1673"/>
                <a:gd name="T1" fmla="*/ 0 h 2284"/>
                <a:gd name="T2" fmla="*/ 413 w 1673"/>
                <a:gd name="T3" fmla="*/ 0 h 2284"/>
                <a:gd name="T4" fmla="*/ 1673 w 1673"/>
                <a:gd name="T5" fmla="*/ 2284 h 2284"/>
                <a:gd name="T6" fmla="*/ 1261 w 1673"/>
                <a:gd name="T7" fmla="*/ 2284 h 2284"/>
                <a:gd name="T8" fmla="*/ 0 w 1673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3" h="2284">
                  <a:moveTo>
                    <a:pt x="0" y="0"/>
                  </a:moveTo>
                  <a:lnTo>
                    <a:pt x="413" y="0"/>
                  </a:lnTo>
                  <a:lnTo>
                    <a:pt x="1673" y="2284"/>
                  </a:lnTo>
                  <a:lnTo>
                    <a:pt x="1261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4025900" y="1349375"/>
              <a:ext cx="777875" cy="1208088"/>
            </a:xfrm>
            <a:custGeom>
              <a:avLst/>
              <a:gdLst>
                <a:gd name="T0" fmla="*/ 0 w 1468"/>
                <a:gd name="T1" fmla="*/ 0 h 2284"/>
                <a:gd name="T2" fmla="*/ 208 w 1468"/>
                <a:gd name="T3" fmla="*/ 0 h 2284"/>
                <a:gd name="T4" fmla="*/ 1468 w 1468"/>
                <a:gd name="T5" fmla="*/ 2284 h 2284"/>
                <a:gd name="T6" fmla="*/ 1262 w 1468"/>
                <a:gd name="T7" fmla="*/ 2284 h 2284"/>
                <a:gd name="T8" fmla="*/ 0 w 1468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8" h="2284">
                  <a:moveTo>
                    <a:pt x="0" y="0"/>
                  </a:moveTo>
                  <a:lnTo>
                    <a:pt x="208" y="0"/>
                  </a:lnTo>
                  <a:lnTo>
                    <a:pt x="1468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Box 1"/>
          <p:cNvSpPr txBox="1"/>
          <p:nvPr userDrawn="1"/>
        </p:nvSpPr>
        <p:spPr>
          <a:xfrm>
            <a:off x="0" y="-65734"/>
            <a:ext cx="132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spc="3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Summary</a:t>
            </a:r>
            <a:endParaRPr lang="en-US" altLang="ko-KR" sz="1800" spc="3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524328" y="64316"/>
            <a:ext cx="1512168" cy="18123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726E4BC-F669-87FD-1BEA-2CDF77B4D4ED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267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C:\Users\casio\매\2023_작업\04. [모션파크]동양미래대_오픈소스_ppt\02.프로토\데이터분석\bg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7"/>
            <a:ext cx="9144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7524328" y="64316"/>
            <a:ext cx="1512168" cy="181233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0" y="-6890"/>
            <a:ext cx="6732588" cy="287470"/>
          </a:xfrm>
          <a:prstGeom prst="rect">
            <a:avLst/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5043056" y="-6890"/>
            <a:ext cx="2233275" cy="287470"/>
            <a:chOff x="-4581525" y="1349375"/>
            <a:chExt cx="9385300" cy="1208088"/>
          </a:xfrm>
        </p:grpSpPr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-4581525" y="1349375"/>
              <a:ext cx="8272463" cy="1208088"/>
            </a:xfrm>
            <a:custGeom>
              <a:avLst/>
              <a:gdLst>
                <a:gd name="T0" fmla="*/ 15633 w 15633"/>
                <a:gd name="T1" fmla="*/ 2284 h 2284"/>
                <a:gd name="T2" fmla="*/ 0 w 15633"/>
                <a:gd name="T3" fmla="*/ 2284 h 2284"/>
                <a:gd name="T4" fmla="*/ 0 w 15633"/>
                <a:gd name="T5" fmla="*/ 0 h 2284"/>
                <a:gd name="T6" fmla="*/ 14372 w 15633"/>
                <a:gd name="T7" fmla="*/ 0 h 2284"/>
                <a:gd name="T8" fmla="*/ 15633 w 15633"/>
                <a:gd name="T9" fmla="*/ 2284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33" h="2284">
                  <a:moveTo>
                    <a:pt x="15633" y="2284"/>
                  </a:moveTo>
                  <a:lnTo>
                    <a:pt x="0" y="2284"/>
                  </a:lnTo>
                  <a:lnTo>
                    <a:pt x="0" y="0"/>
                  </a:lnTo>
                  <a:lnTo>
                    <a:pt x="14372" y="0"/>
                  </a:lnTo>
                  <a:lnTo>
                    <a:pt x="15633" y="2284"/>
                  </a:lnTo>
                  <a:close/>
                </a:path>
              </a:pathLst>
            </a:custGeom>
            <a:solidFill>
              <a:srgbClr val="1B1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3187700" y="1349375"/>
              <a:ext cx="957263" cy="1208088"/>
            </a:xfrm>
            <a:custGeom>
              <a:avLst/>
              <a:gdLst>
                <a:gd name="T0" fmla="*/ 0 w 1809"/>
                <a:gd name="T1" fmla="*/ 0 h 2284"/>
                <a:gd name="T2" fmla="*/ 548 w 1809"/>
                <a:gd name="T3" fmla="*/ 0 h 2284"/>
                <a:gd name="T4" fmla="*/ 1809 w 1809"/>
                <a:gd name="T5" fmla="*/ 2284 h 2284"/>
                <a:gd name="T6" fmla="*/ 1262 w 1809"/>
                <a:gd name="T7" fmla="*/ 2284 h 2284"/>
                <a:gd name="T8" fmla="*/ 0 w 1809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9" h="2284">
                  <a:moveTo>
                    <a:pt x="0" y="0"/>
                  </a:moveTo>
                  <a:lnTo>
                    <a:pt x="548" y="0"/>
                  </a:lnTo>
                  <a:lnTo>
                    <a:pt x="1809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3635375" y="1349375"/>
              <a:ext cx="885825" cy="1208088"/>
            </a:xfrm>
            <a:custGeom>
              <a:avLst/>
              <a:gdLst>
                <a:gd name="T0" fmla="*/ 0 w 1673"/>
                <a:gd name="T1" fmla="*/ 0 h 2284"/>
                <a:gd name="T2" fmla="*/ 413 w 1673"/>
                <a:gd name="T3" fmla="*/ 0 h 2284"/>
                <a:gd name="T4" fmla="*/ 1673 w 1673"/>
                <a:gd name="T5" fmla="*/ 2284 h 2284"/>
                <a:gd name="T6" fmla="*/ 1261 w 1673"/>
                <a:gd name="T7" fmla="*/ 2284 h 2284"/>
                <a:gd name="T8" fmla="*/ 0 w 1673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3" h="2284">
                  <a:moveTo>
                    <a:pt x="0" y="0"/>
                  </a:moveTo>
                  <a:lnTo>
                    <a:pt x="413" y="0"/>
                  </a:lnTo>
                  <a:lnTo>
                    <a:pt x="1673" y="2284"/>
                  </a:lnTo>
                  <a:lnTo>
                    <a:pt x="1261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auto">
            <a:xfrm>
              <a:off x="4025900" y="1349375"/>
              <a:ext cx="777875" cy="1208088"/>
            </a:xfrm>
            <a:custGeom>
              <a:avLst/>
              <a:gdLst>
                <a:gd name="T0" fmla="*/ 0 w 1468"/>
                <a:gd name="T1" fmla="*/ 0 h 2284"/>
                <a:gd name="T2" fmla="*/ 208 w 1468"/>
                <a:gd name="T3" fmla="*/ 0 h 2284"/>
                <a:gd name="T4" fmla="*/ 1468 w 1468"/>
                <a:gd name="T5" fmla="*/ 2284 h 2284"/>
                <a:gd name="T6" fmla="*/ 1262 w 1468"/>
                <a:gd name="T7" fmla="*/ 2284 h 2284"/>
                <a:gd name="T8" fmla="*/ 0 w 1468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8" h="2284">
                  <a:moveTo>
                    <a:pt x="0" y="0"/>
                  </a:moveTo>
                  <a:lnTo>
                    <a:pt x="208" y="0"/>
                  </a:lnTo>
                  <a:lnTo>
                    <a:pt x="1468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856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6" r:id="rId2"/>
    <p:sldLayoutId id="2147483650" r:id="rId3"/>
    <p:sldLayoutId id="2147483655" r:id="rId4"/>
    <p:sldLayoutId id="2147483649" r:id="rId5"/>
    <p:sldLayoutId id="2147483658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19.emf"/><Relationship Id="rId4" Type="http://schemas.openxmlformats.org/officeDocument/2006/relationships/image" Target="../media/image17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7" Type="http://schemas.openxmlformats.org/officeDocument/2006/relationships/image" Target="../media/image27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wmf"/><Relationship Id="rId7" Type="http://schemas.openxmlformats.org/officeDocument/2006/relationships/image" Target="../media/image29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7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17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7" Type="http://schemas.openxmlformats.org/officeDocument/2006/relationships/image" Target="../media/image42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7" Type="http://schemas.openxmlformats.org/officeDocument/2006/relationships/image" Target="../media/image46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e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9.emf"/><Relationship Id="rId4" Type="http://schemas.openxmlformats.org/officeDocument/2006/relationships/image" Target="../media/image18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emf"/><Relationship Id="rId4" Type="http://schemas.openxmlformats.org/officeDocument/2006/relationships/image" Target="../media/image1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wmf"/><Relationship Id="rId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wmf"/><Relationship Id="rId5" Type="http://schemas.openxmlformats.org/officeDocument/2006/relationships/image" Target="../media/image21.png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36"/>
          <p:cNvSpPr/>
          <p:nvPr/>
        </p:nvSpPr>
        <p:spPr>
          <a:xfrm>
            <a:off x="1549610" y="2787774"/>
            <a:ext cx="6044781" cy="504056"/>
          </a:xfrm>
          <a:prstGeom prst="roundRect">
            <a:avLst>
              <a:gd name="adj" fmla="val 50000"/>
            </a:avLst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Lecture 02.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 개발환경 아나콘다 개요와 설치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02346" y="3670920"/>
            <a:ext cx="45393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err="1">
                <a:ln w="18415" cmpd="sng">
                  <a:noFill/>
                  <a:prstDash val="solid"/>
                </a:ln>
                <a:solidFill>
                  <a:schemeClr val="accent2"/>
                </a:solidFill>
              </a:rPr>
              <a:t>인공지능소프트웨어학과</a:t>
            </a:r>
            <a:r>
              <a:rPr lang="ko-KR" altLang="en-US" sz="1300" dirty="0">
                <a:ln w="18415" cmpd="sng">
                  <a:noFill/>
                  <a:prstDash val="solid"/>
                </a:ln>
                <a:solidFill>
                  <a:schemeClr val="accent2"/>
                </a:solidFill>
              </a:rPr>
              <a:t> </a:t>
            </a:r>
            <a:r>
              <a:rPr lang="ko-KR" altLang="en-US" sz="1500" dirty="0" err="1">
                <a:ln w="18415" cmpd="sng">
                  <a:noFill/>
                  <a:prstDash val="solid"/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김준휘</a:t>
            </a:r>
            <a:r>
              <a:rPr lang="ko-KR" altLang="en-US" sz="1500" dirty="0">
                <a:ln w="18415" cmpd="sng">
                  <a:noFill/>
                  <a:prstDash val="solid"/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교수</a:t>
            </a:r>
            <a:endParaRPr lang="en-US" altLang="ko-KR" sz="1500" dirty="0">
              <a:ln w="18415" cmpd="sng">
                <a:noFill/>
                <a:prstDash val="solid"/>
              </a:ln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631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 rot="10800000">
            <a:off x="202777" y="277857"/>
            <a:ext cx="1920951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02779" y="699542"/>
            <a:ext cx="2720334" cy="381262"/>
            <a:chOff x="202779" y="447056"/>
            <a:chExt cx="2720334" cy="381262"/>
          </a:xfrm>
        </p:grpSpPr>
        <p:pic>
          <p:nvPicPr>
            <p:cNvPr id="4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76609" y="458986"/>
              <a:ext cx="2446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현재 자신의 컴퓨터 검사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23330" y="2742503"/>
            <a:ext cx="5909258" cy="323165"/>
            <a:chOff x="823330" y="1344996"/>
            <a:chExt cx="5909258" cy="323165"/>
          </a:xfrm>
        </p:grpSpPr>
        <p:pic>
          <p:nvPicPr>
            <p:cNvPr id="7" name="Picture 3" descr="C:\Users\casio\매\2023_작업\04. [모션파크]동양미래대_오픈소스_ppt\06.이미지\데이터분석입문_시안\+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where python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43218" y="1090665"/>
            <a:ext cx="3214253" cy="338554"/>
            <a:chOff x="543218" y="792459"/>
            <a:chExt cx="3214253" cy="338554"/>
          </a:xfrm>
        </p:grpSpPr>
        <p:sp>
          <p:nvSpPr>
            <p:cNvPr id="10" name="TextBox 9"/>
            <p:cNvSpPr txBox="1"/>
            <p:nvPr/>
          </p:nvSpPr>
          <p:spPr>
            <a:xfrm>
              <a:off x="713048" y="792459"/>
              <a:ext cx="30444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표준 파이썬 설치 후 아나콘다 설치</a:t>
              </a:r>
            </a:p>
          </p:txBody>
        </p:sp>
        <p:pic>
          <p:nvPicPr>
            <p:cNvPr id="11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/>
          <p:cNvGrpSpPr/>
          <p:nvPr/>
        </p:nvGrpSpPr>
        <p:grpSpPr>
          <a:xfrm>
            <a:off x="823330" y="2984715"/>
            <a:ext cx="5909258" cy="323165"/>
            <a:chOff x="823330" y="1344996"/>
            <a:chExt cx="5909258" cy="323165"/>
          </a:xfrm>
        </p:grpSpPr>
        <p:pic>
          <p:nvPicPr>
            <p:cNvPr id="13" name="Picture 3" descr="C:\Users\casio\매\2023_작업\04. [모션파크]동양미래대_오픈소스_ppt\06.이미지\데이터분석입문_시안\+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where </a:t>
              </a:r>
              <a:r>
                <a:rPr lang="en-US" altLang="ko-KR" sz="1500" dirty="0" err="1"/>
                <a:t>ipython</a:t>
              </a:r>
              <a:endParaRPr lang="en-US" altLang="ko-KR" sz="15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설치 전 확인</a:t>
            </a:r>
          </a:p>
        </p:txBody>
      </p:sp>
      <p:pic>
        <p:nvPicPr>
          <p:cNvPr id="19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D43FC26-9B0D-49DD-554A-184108818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1267" y="2793369"/>
            <a:ext cx="4261467" cy="2196451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561EB59D-C823-91C6-46C4-4C2A7723BDB0}"/>
              </a:ext>
            </a:extLst>
          </p:cNvPr>
          <p:cNvGrpSpPr/>
          <p:nvPr/>
        </p:nvGrpSpPr>
        <p:grpSpPr>
          <a:xfrm>
            <a:off x="543218" y="1399365"/>
            <a:ext cx="1995971" cy="338554"/>
            <a:chOff x="543218" y="792459"/>
            <a:chExt cx="1995971" cy="33855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D8966C-6000-55C9-32FA-4015A8B3606A}"/>
                </a:ext>
              </a:extLst>
            </p:cNvPr>
            <p:cNvSpPr txBox="1"/>
            <p:nvPr/>
          </p:nvSpPr>
          <p:spPr>
            <a:xfrm>
              <a:off x="713048" y="792459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두 개의 파이썬 활용</a:t>
              </a:r>
            </a:p>
          </p:txBody>
        </p:sp>
        <p:pic>
          <p:nvPicPr>
            <p:cNvPr id="35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8471E2E5-74FE-6FB2-C20C-E8DA40E75B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D49C1B0-A7CF-E1F6-4C7E-67E25B21919D}"/>
              </a:ext>
            </a:extLst>
          </p:cNvPr>
          <p:cNvGrpSpPr/>
          <p:nvPr/>
        </p:nvGrpSpPr>
        <p:grpSpPr>
          <a:xfrm>
            <a:off x="202779" y="1768146"/>
            <a:ext cx="2452632" cy="381262"/>
            <a:chOff x="202779" y="447056"/>
            <a:chExt cx="2452632" cy="381262"/>
          </a:xfrm>
        </p:grpSpPr>
        <p:pic>
          <p:nvPicPr>
            <p:cNvPr id="37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7ED56B1C-0969-F837-D3B4-3A0A49FB96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2156A5E-4621-B363-A2AF-70A7DBBD8D03}"/>
                </a:ext>
              </a:extLst>
            </p:cNvPr>
            <p:cNvSpPr txBox="1"/>
            <p:nvPr/>
          </p:nvSpPr>
          <p:spPr>
            <a:xfrm>
              <a:off x="476609" y="458986"/>
              <a:ext cx="2178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명령 프롬프트 창에서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50F98E8-C655-CA1E-46A5-B007CF8A82E7}"/>
              </a:ext>
            </a:extLst>
          </p:cNvPr>
          <p:cNvGrpSpPr/>
          <p:nvPr/>
        </p:nvGrpSpPr>
        <p:grpSpPr>
          <a:xfrm>
            <a:off x="543218" y="2159269"/>
            <a:ext cx="1218643" cy="338554"/>
            <a:chOff x="543218" y="792459"/>
            <a:chExt cx="1218643" cy="33855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7295665-ADB2-0930-F977-ABD78369C6D5}"/>
                </a:ext>
              </a:extLst>
            </p:cNvPr>
            <p:cNvSpPr txBox="1"/>
            <p:nvPr/>
          </p:nvSpPr>
          <p:spPr>
            <a:xfrm>
              <a:off x="713048" y="792459"/>
              <a:ext cx="10488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Path </a:t>
              </a:r>
              <a:r>
                <a:rPr lang="ko-KR" altLang="en-US" sz="1600" dirty="0">
                  <a:latin typeface="+mn-ea"/>
                </a:rPr>
                <a:t>확인</a:t>
              </a:r>
            </a:p>
          </p:txBody>
        </p:sp>
        <p:pic>
          <p:nvPicPr>
            <p:cNvPr id="41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9C7F5D4F-41ED-92A5-B369-CE0A303387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364886A-4A35-BB66-B455-939458E3E948}"/>
              </a:ext>
            </a:extLst>
          </p:cNvPr>
          <p:cNvGrpSpPr/>
          <p:nvPr/>
        </p:nvGrpSpPr>
        <p:grpSpPr>
          <a:xfrm>
            <a:off x="543218" y="2467969"/>
            <a:ext cx="4798982" cy="338554"/>
            <a:chOff x="543218" y="792459"/>
            <a:chExt cx="4798982" cy="33855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75FDD3-73C0-2534-A51E-C9FA5AD845A5}"/>
                </a:ext>
              </a:extLst>
            </p:cNvPr>
            <p:cNvSpPr txBox="1"/>
            <p:nvPr/>
          </p:nvSpPr>
          <p:spPr>
            <a:xfrm>
              <a:off x="713048" y="792459"/>
              <a:ext cx="46291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프로그램 </a:t>
              </a:r>
              <a:r>
                <a:rPr lang="en-US" altLang="ko-KR" sz="1600" dirty="0">
                  <a:latin typeface="+mn-ea"/>
                </a:rPr>
                <a:t>python.exe</a:t>
              </a:r>
              <a:r>
                <a:rPr lang="ko-KR" altLang="en-US" sz="1600" dirty="0">
                  <a:latin typeface="+mn-ea"/>
                </a:rPr>
                <a:t>와 </a:t>
              </a:r>
              <a:r>
                <a:rPr lang="en-US" altLang="ko-KR" sz="1600" dirty="0">
                  <a:latin typeface="+mn-ea"/>
                </a:rPr>
                <a:t>ipython.exe</a:t>
              </a:r>
              <a:r>
                <a:rPr lang="ko-KR" altLang="en-US" sz="1600" dirty="0">
                  <a:latin typeface="+mn-ea"/>
                </a:rPr>
                <a:t>를 찾는 명령어</a:t>
              </a:r>
            </a:p>
          </p:txBody>
        </p:sp>
        <p:pic>
          <p:nvPicPr>
            <p:cNvPr id="44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A0F9A4CB-98A7-9C11-FA61-794C68D71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2868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 rot="10800000">
            <a:off x="202776" y="277855"/>
            <a:ext cx="2064968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02779" y="699542"/>
            <a:ext cx="5131250" cy="381262"/>
            <a:chOff x="202779" y="447056"/>
            <a:chExt cx="5131250" cy="381262"/>
          </a:xfrm>
        </p:grpSpPr>
        <p:pic>
          <p:nvPicPr>
            <p:cNvPr id="4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76609" y="458986"/>
              <a:ext cx="4857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아나콘다 홈페이지에서 아나콘다 설치 파일로 설치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43218" y="1090665"/>
            <a:ext cx="4702481" cy="338554"/>
            <a:chOff x="543218" y="792459"/>
            <a:chExt cx="4702481" cy="338554"/>
          </a:xfrm>
        </p:grpSpPr>
        <p:sp>
          <p:nvSpPr>
            <p:cNvPr id="10" name="TextBox 9"/>
            <p:cNvSpPr txBox="1"/>
            <p:nvPr/>
          </p:nvSpPr>
          <p:spPr>
            <a:xfrm>
              <a:off x="713048" y="792459"/>
              <a:ext cx="45326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Anaconda3-2023.03-1-Windows-x86_64.exe</a:t>
              </a:r>
            </a:p>
          </p:txBody>
        </p:sp>
        <p:pic>
          <p:nvPicPr>
            <p:cNvPr id="11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554217" y="267031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아나콘다 설치</a:t>
            </a:r>
          </a:p>
        </p:txBody>
      </p:sp>
      <p:pic>
        <p:nvPicPr>
          <p:cNvPr id="19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AA0E42-F75B-6C34-6D05-40298974F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519" y="1564835"/>
            <a:ext cx="4857420" cy="330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4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5" y="277853"/>
            <a:ext cx="1128865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설치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994BE3-FCC9-C634-61E7-5AA3B745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771550"/>
            <a:ext cx="3791272" cy="29479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C062AC-C6D1-BEB2-FADB-5221A21C2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1923678"/>
            <a:ext cx="3862825" cy="300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3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5" y="277853"/>
            <a:ext cx="1128865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설치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46B57B3-A1F7-1219-CDD0-00B1B3505CD9}"/>
              </a:ext>
            </a:extLst>
          </p:cNvPr>
          <p:cNvGrpSpPr/>
          <p:nvPr/>
        </p:nvGrpSpPr>
        <p:grpSpPr>
          <a:xfrm>
            <a:off x="202779" y="699542"/>
            <a:ext cx="2035851" cy="381262"/>
            <a:chOff x="202779" y="447056"/>
            <a:chExt cx="2035851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15044820-D27C-ACA5-A1C0-6B6771915A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B3A2BA-E94C-5F66-5ABF-B70DD115357A}"/>
                </a:ext>
              </a:extLst>
            </p:cNvPr>
            <p:cNvSpPr txBox="1"/>
            <p:nvPr/>
          </p:nvSpPr>
          <p:spPr>
            <a:xfrm>
              <a:off x="476609" y="458986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편한 것으로 선택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55C4B29-BC0F-30F2-45CB-A45D6BC03E48}"/>
              </a:ext>
            </a:extLst>
          </p:cNvPr>
          <p:cNvGrpSpPr/>
          <p:nvPr/>
        </p:nvGrpSpPr>
        <p:grpSpPr>
          <a:xfrm>
            <a:off x="543218" y="1090665"/>
            <a:ext cx="1702622" cy="338554"/>
            <a:chOff x="543218" y="792459"/>
            <a:chExt cx="1702622" cy="3385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073889-F073-DD10-05BB-0DFACA46AEEC}"/>
                </a:ext>
              </a:extLst>
            </p:cNvPr>
            <p:cNvSpPr txBox="1"/>
            <p:nvPr/>
          </p:nvSpPr>
          <p:spPr>
            <a:xfrm>
              <a:off x="713048" y="792459"/>
              <a:ext cx="15327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All Users(</a:t>
              </a:r>
              <a:r>
                <a:rPr lang="ko-KR" altLang="en-US" sz="1600" dirty="0">
                  <a:latin typeface="+mn-ea"/>
                </a:rPr>
                <a:t>권장</a:t>
              </a:r>
              <a:r>
                <a:rPr lang="en-US" altLang="ko-KR" sz="1600" dirty="0">
                  <a:latin typeface="+mn-ea"/>
                </a:rPr>
                <a:t>)</a:t>
              </a:r>
            </a:p>
          </p:txBody>
        </p:sp>
        <p:pic>
          <p:nvPicPr>
            <p:cNvPr id="9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0D473D67-2895-5235-8EAB-7B06D68CEA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DC5EF6-93AE-D98C-6001-6E676939D4FC}"/>
              </a:ext>
            </a:extLst>
          </p:cNvPr>
          <p:cNvGrpSpPr/>
          <p:nvPr/>
        </p:nvGrpSpPr>
        <p:grpSpPr>
          <a:xfrm>
            <a:off x="823330" y="1347790"/>
            <a:ext cx="5909258" cy="323165"/>
            <a:chOff x="823330" y="1344996"/>
            <a:chExt cx="5909258" cy="323165"/>
          </a:xfrm>
        </p:grpSpPr>
        <p:pic>
          <p:nvPicPr>
            <p:cNvPr id="11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82081D02-C60A-3174-7717-D543CB7656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27F147-416A-1B52-A45E-8F9AE7B5BAB9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Just Me</a:t>
              </a:r>
              <a:r>
                <a:rPr lang="ko-KR" altLang="en-US" sz="1500" dirty="0"/>
                <a:t>와 설치되는 경로가 다름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B4A9B88-23A4-A051-A560-F3E322450782}"/>
              </a:ext>
            </a:extLst>
          </p:cNvPr>
          <p:cNvGrpSpPr/>
          <p:nvPr/>
        </p:nvGrpSpPr>
        <p:grpSpPr>
          <a:xfrm>
            <a:off x="823330" y="1604915"/>
            <a:ext cx="5909258" cy="323165"/>
            <a:chOff x="823330" y="1344996"/>
            <a:chExt cx="5909258" cy="323165"/>
          </a:xfrm>
        </p:grpSpPr>
        <p:pic>
          <p:nvPicPr>
            <p:cNvPr id="14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AF15BB84-9FE7-6A07-A524-36A1D5370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D1634B-BF41-07F9-BA39-6A152E811FC5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C:\ProgramData\Anaconda3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AC59140-F923-A655-5CEF-35C71C3D82A1}"/>
              </a:ext>
            </a:extLst>
          </p:cNvPr>
          <p:cNvGrpSpPr/>
          <p:nvPr/>
        </p:nvGrpSpPr>
        <p:grpSpPr>
          <a:xfrm>
            <a:off x="543218" y="1865722"/>
            <a:ext cx="1571176" cy="338554"/>
            <a:chOff x="543218" y="792459"/>
            <a:chExt cx="1571176" cy="338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0D9919-0434-9C30-9CFD-B295CDF843EE}"/>
                </a:ext>
              </a:extLst>
            </p:cNvPr>
            <p:cNvSpPr txBox="1"/>
            <p:nvPr/>
          </p:nvSpPr>
          <p:spPr>
            <a:xfrm>
              <a:off x="713048" y="792459"/>
              <a:ext cx="14013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Just Me </a:t>
              </a:r>
              <a:r>
                <a:rPr lang="ko-KR" altLang="en-US" sz="1600" dirty="0">
                  <a:latin typeface="+mn-ea"/>
                </a:rPr>
                <a:t>설치 </a:t>
              </a:r>
            </a:p>
          </p:txBody>
        </p:sp>
        <p:pic>
          <p:nvPicPr>
            <p:cNvPr id="19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FBD598A0-DF0F-2E3F-FDB6-758128C11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B4B4885-66AD-F6EB-DD19-77DA87FA952C}"/>
              </a:ext>
            </a:extLst>
          </p:cNvPr>
          <p:cNvGrpSpPr/>
          <p:nvPr/>
        </p:nvGrpSpPr>
        <p:grpSpPr>
          <a:xfrm>
            <a:off x="823330" y="2122847"/>
            <a:ext cx="8573206" cy="323165"/>
            <a:chOff x="823330" y="1344996"/>
            <a:chExt cx="8573206" cy="323165"/>
          </a:xfrm>
        </p:grpSpPr>
        <p:pic>
          <p:nvPicPr>
            <p:cNvPr id="21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C421B44B-FE4C-33E9-6099-6830C0FD1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844D0F-F2E0-658A-A23E-20202A584151}"/>
                </a:ext>
              </a:extLst>
            </p:cNvPr>
            <p:cNvSpPr txBox="1"/>
            <p:nvPr/>
          </p:nvSpPr>
          <p:spPr>
            <a:xfrm>
              <a:off x="965055" y="1344996"/>
              <a:ext cx="843148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패키지를 설치 또는 삭제 업그레이드 시 </a:t>
              </a:r>
              <a:r>
                <a:rPr lang="en-US" altLang="ko-KR" sz="1500" dirty="0"/>
                <a:t>CMD</a:t>
              </a:r>
              <a:r>
                <a:rPr lang="ko-KR" altLang="en-US" sz="1500" dirty="0"/>
                <a:t>창을 관리자 권한으로 열어 실행해야 하는 경우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4AD1CE5-29F5-1031-63F7-6CB8E2DC0B7A}"/>
              </a:ext>
            </a:extLst>
          </p:cNvPr>
          <p:cNvGrpSpPr/>
          <p:nvPr/>
        </p:nvGrpSpPr>
        <p:grpSpPr>
          <a:xfrm>
            <a:off x="823330" y="2379972"/>
            <a:ext cx="5909258" cy="323165"/>
            <a:chOff x="823330" y="1344996"/>
            <a:chExt cx="5909258" cy="323165"/>
          </a:xfrm>
        </p:grpSpPr>
        <p:pic>
          <p:nvPicPr>
            <p:cNvPr id="24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7B76E16A-9D49-A472-DA9A-C44B1ABEEA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14CE94-8B2B-32CA-3539-83141329CB33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C:\Users\[</a:t>
              </a:r>
              <a:r>
                <a:rPr lang="ko-KR" altLang="en-US" sz="1500" dirty="0"/>
                <a:t>사용자</a:t>
              </a:r>
              <a:r>
                <a:rPr lang="en-US" altLang="ko-KR" sz="1500" dirty="0"/>
                <a:t>]\Anaconda3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EB952EB5-1E69-53A1-209E-89471A451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048" y="2706616"/>
            <a:ext cx="2963463" cy="230425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A51148C-B95B-1965-CBCD-83FB8FD317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5403" y="2706616"/>
            <a:ext cx="2963462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46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5" y="277853"/>
            <a:ext cx="1128865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설치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46B57B3-A1F7-1219-CDD0-00B1B3505CD9}"/>
              </a:ext>
            </a:extLst>
          </p:cNvPr>
          <p:cNvGrpSpPr/>
          <p:nvPr/>
        </p:nvGrpSpPr>
        <p:grpSpPr>
          <a:xfrm>
            <a:off x="202779" y="699542"/>
            <a:ext cx="1351369" cy="381262"/>
            <a:chOff x="202779" y="447056"/>
            <a:chExt cx="1351369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15044820-D27C-ACA5-A1C0-6B6771915A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B3A2BA-E94C-5F66-5ABF-B70DD115357A}"/>
                </a:ext>
              </a:extLst>
            </p:cNvPr>
            <p:cNvSpPr txBox="1"/>
            <p:nvPr/>
          </p:nvSpPr>
          <p:spPr>
            <a:xfrm>
              <a:off x="476609" y="458986"/>
              <a:ext cx="1077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설치 폴더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55C4B29-BC0F-30F2-45CB-A45D6BC03E48}"/>
              </a:ext>
            </a:extLst>
          </p:cNvPr>
          <p:cNvGrpSpPr/>
          <p:nvPr/>
        </p:nvGrpSpPr>
        <p:grpSpPr>
          <a:xfrm>
            <a:off x="543218" y="1090665"/>
            <a:ext cx="3451498" cy="338554"/>
            <a:chOff x="543218" y="792459"/>
            <a:chExt cx="3451498" cy="3385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073889-F073-DD10-05BB-0DFACA46AEEC}"/>
                </a:ext>
              </a:extLst>
            </p:cNvPr>
            <p:cNvSpPr txBox="1"/>
            <p:nvPr/>
          </p:nvSpPr>
          <p:spPr>
            <a:xfrm>
              <a:off x="713048" y="792459"/>
              <a:ext cx="32816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쉽게 이동할 수 있는 폴더로 수정 권장</a:t>
              </a:r>
              <a:endParaRPr lang="en-US" altLang="ko-KR" sz="1600" dirty="0">
                <a:latin typeface="+mn-ea"/>
              </a:endParaRPr>
            </a:p>
          </p:txBody>
        </p:sp>
        <p:pic>
          <p:nvPicPr>
            <p:cNvPr id="9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0D473D67-2895-5235-8EAB-7B06D68CEA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B4A9B88-23A4-A051-A560-F3E322450782}"/>
              </a:ext>
            </a:extLst>
          </p:cNvPr>
          <p:cNvGrpSpPr/>
          <p:nvPr/>
        </p:nvGrpSpPr>
        <p:grpSpPr>
          <a:xfrm>
            <a:off x="823330" y="1632246"/>
            <a:ext cx="5909258" cy="323165"/>
            <a:chOff x="823330" y="1344996"/>
            <a:chExt cx="5909258" cy="323165"/>
          </a:xfrm>
        </p:grpSpPr>
        <p:pic>
          <p:nvPicPr>
            <p:cNvPr id="14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AF15BB84-9FE7-6A07-A524-36A1D5370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D1634B-BF41-07F9-BA39-6A152E811FC5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설치가 안될 수 있음</a:t>
              </a:r>
              <a:endParaRPr lang="en-US" altLang="ko-KR" sz="15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AC59140-F923-A655-5CEF-35C71C3D82A1}"/>
              </a:ext>
            </a:extLst>
          </p:cNvPr>
          <p:cNvGrpSpPr/>
          <p:nvPr/>
        </p:nvGrpSpPr>
        <p:grpSpPr>
          <a:xfrm>
            <a:off x="543218" y="1865722"/>
            <a:ext cx="2039253" cy="338554"/>
            <a:chOff x="543218" y="792459"/>
            <a:chExt cx="2039253" cy="338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0D9919-0434-9C30-9CFD-B295CDF843EE}"/>
                </a:ext>
              </a:extLst>
            </p:cNvPr>
            <p:cNvSpPr txBox="1"/>
            <p:nvPr/>
          </p:nvSpPr>
          <p:spPr>
            <a:xfrm>
              <a:off x="713048" y="792459"/>
              <a:ext cx="18694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All Users </a:t>
              </a:r>
              <a:r>
                <a:rPr lang="ko-KR" altLang="en-US" sz="1600" dirty="0">
                  <a:latin typeface="+mn-ea"/>
                </a:rPr>
                <a:t>기본 폴더</a:t>
              </a:r>
            </a:p>
          </p:txBody>
        </p:sp>
        <p:pic>
          <p:nvPicPr>
            <p:cNvPr id="19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FBD598A0-DF0F-2E3F-FDB6-758128C11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B4B4885-66AD-F6EB-DD19-77DA87FA952C}"/>
              </a:ext>
            </a:extLst>
          </p:cNvPr>
          <p:cNvGrpSpPr/>
          <p:nvPr/>
        </p:nvGrpSpPr>
        <p:grpSpPr>
          <a:xfrm>
            <a:off x="823330" y="2122847"/>
            <a:ext cx="8573206" cy="323165"/>
            <a:chOff x="823330" y="1344996"/>
            <a:chExt cx="8573206" cy="323165"/>
          </a:xfrm>
        </p:grpSpPr>
        <p:pic>
          <p:nvPicPr>
            <p:cNvPr id="21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C421B44B-FE4C-33E9-6099-6830C0FD1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844D0F-F2E0-658A-A23E-20202A584151}"/>
                </a:ext>
              </a:extLst>
            </p:cNvPr>
            <p:cNvSpPr txBox="1"/>
            <p:nvPr/>
          </p:nvSpPr>
          <p:spPr>
            <a:xfrm>
              <a:off x="965055" y="1344996"/>
              <a:ext cx="843148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C:\ProgramData\Anaconda3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5CB940-4DCE-00FB-8885-C4EC91335202}"/>
              </a:ext>
            </a:extLst>
          </p:cNvPr>
          <p:cNvGrpSpPr/>
          <p:nvPr/>
        </p:nvGrpSpPr>
        <p:grpSpPr>
          <a:xfrm>
            <a:off x="539552" y="1361284"/>
            <a:ext cx="2739764" cy="338554"/>
            <a:chOff x="543218" y="792459"/>
            <a:chExt cx="2739764" cy="3385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E67CA7-FFC5-BE8C-22D7-41AB9B423CD9}"/>
                </a:ext>
              </a:extLst>
            </p:cNvPr>
            <p:cNvSpPr txBox="1"/>
            <p:nvPr/>
          </p:nvSpPr>
          <p:spPr>
            <a:xfrm>
              <a:off x="713048" y="792459"/>
              <a:ext cx="25699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상위 폴더에서 공백이 없도록</a:t>
              </a:r>
              <a:endParaRPr lang="en-US" altLang="ko-KR" sz="1600" dirty="0">
                <a:latin typeface="+mn-ea"/>
              </a:endParaRPr>
            </a:p>
          </p:txBody>
        </p:sp>
        <p:pic>
          <p:nvPicPr>
            <p:cNvPr id="29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30C90359-B2DA-6FF7-E49D-74933D1EA3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AF01D22-1E69-5EBD-7004-7C099C1C58EA}"/>
              </a:ext>
            </a:extLst>
          </p:cNvPr>
          <p:cNvGrpSpPr/>
          <p:nvPr/>
        </p:nvGrpSpPr>
        <p:grpSpPr>
          <a:xfrm>
            <a:off x="543218" y="2376868"/>
            <a:ext cx="2553816" cy="338554"/>
            <a:chOff x="543218" y="792459"/>
            <a:chExt cx="2553816" cy="33855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72C00B-9C06-7371-F056-CEAFAB39B39F}"/>
                </a:ext>
              </a:extLst>
            </p:cNvPr>
            <p:cNvSpPr txBox="1"/>
            <p:nvPr/>
          </p:nvSpPr>
          <p:spPr>
            <a:xfrm>
              <a:off x="713048" y="792459"/>
              <a:ext cx="23839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복잡하지 않을 폴더에 설치</a:t>
              </a:r>
            </a:p>
          </p:txBody>
        </p:sp>
        <p:pic>
          <p:nvPicPr>
            <p:cNvPr id="32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D966F466-AAB9-CBB5-6AA5-2F9137CF87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68A7316-5EC4-763C-2214-F2ADC4DB53BD}"/>
              </a:ext>
            </a:extLst>
          </p:cNvPr>
          <p:cNvGrpSpPr/>
          <p:nvPr/>
        </p:nvGrpSpPr>
        <p:grpSpPr>
          <a:xfrm>
            <a:off x="823330" y="2646278"/>
            <a:ext cx="8573206" cy="323165"/>
            <a:chOff x="823330" y="1344996"/>
            <a:chExt cx="8573206" cy="323165"/>
          </a:xfrm>
        </p:grpSpPr>
        <p:pic>
          <p:nvPicPr>
            <p:cNvPr id="34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5EC68C67-CABC-CFCC-3CA9-309065EBC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058FE1-45BA-E77B-8C34-18019C2E600B}"/>
                </a:ext>
              </a:extLst>
            </p:cNvPr>
            <p:cNvSpPr txBox="1"/>
            <p:nvPr/>
          </p:nvSpPr>
          <p:spPr>
            <a:xfrm>
              <a:off x="965055" y="1344996"/>
              <a:ext cx="843148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D:\ProgramData\Anaconda3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352B3F9-E8D4-74B6-7F76-0270CEF69E02}"/>
              </a:ext>
            </a:extLst>
          </p:cNvPr>
          <p:cNvGrpSpPr/>
          <p:nvPr/>
        </p:nvGrpSpPr>
        <p:grpSpPr>
          <a:xfrm>
            <a:off x="823330" y="2871127"/>
            <a:ext cx="8573206" cy="323165"/>
            <a:chOff x="823330" y="1344996"/>
            <a:chExt cx="8573206" cy="323165"/>
          </a:xfrm>
        </p:grpSpPr>
        <p:pic>
          <p:nvPicPr>
            <p:cNvPr id="37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B51336FB-85F7-C9F4-D6B7-4AEE577DFE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DB55834-ECA8-49CD-9B3F-B068F8D97DA9}"/>
                </a:ext>
              </a:extLst>
            </p:cNvPr>
            <p:cNvSpPr txBox="1"/>
            <p:nvPr/>
          </p:nvSpPr>
          <p:spPr>
            <a:xfrm>
              <a:off x="965055" y="1344996"/>
              <a:ext cx="843148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D:\Anaconda3</a:t>
              </a:r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00E9D97A-633C-0BA5-F3A5-7B35D114B1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7034" y="2974567"/>
            <a:ext cx="2562016" cy="199210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71A4E2D-B072-773C-C695-1E746CF508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9500" y="730600"/>
            <a:ext cx="2569934" cy="199826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5757450-41CB-BC3B-32D0-65995A89C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9500" y="2969443"/>
            <a:ext cx="2569934" cy="199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42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5" y="277853"/>
            <a:ext cx="1128865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설치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E6283C-4FF9-D8FB-9DF7-D801D62A6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95" y="843558"/>
            <a:ext cx="4020386" cy="31260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9DA6CE-ADF8-2AE8-8C87-7F4D88276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734" y="1707654"/>
            <a:ext cx="4020385" cy="312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63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5" y="277853"/>
            <a:ext cx="1128865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설치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E730A1B-22E3-BEAA-AF3E-55088DBB2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95" y="792465"/>
            <a:ext cx="3157193" cy="24548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79825ED-5DA9-F420-5B2C-6102AE456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427734"/>
            <a:ext cx="3157193" cy="245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53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 rot="10800000">
            <a:off x="202774" y="277853"/>
            <a:ext cx="3770554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328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아나콘다 </a:t>
            </a:r>
            <a:r>
              <a:rPr lang="ko-KR" altLang="en-US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네비게이터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 실행 화면</a:t>
            </a:r>
          </a:p>
        </p:txBody>
      </p:sp>
      <p:pic>
        <p:nvPicPr>
          <p:cNvPr id="19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D57E8B-3297-DAD2-0FF7-5C3E0AFFD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5" y="768880"/>
            <a:ext cx="6325893" cy="41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49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5" y="277853"/>
            <a:ext cx="1128865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설치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DD88D63-037F-C630-BA10-414DE2022173}"/>
              </a:ext>
            </a:extLst>
          </p:cNvPr>
          <p:cNvGrpSpPr/>
          <p:nvPr/>
        </p:nvGrpSpPr>
        <p:grpSpPr>
          <a:xfrm>
            <a:off x="202779" y="699542"/>
            <a:ext cx="2095162" cy="381262"/>
            <a:chOff x="202779" y="447056"/>
            <a:chExt cx="2095162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10B59DA0-9307-221E-05A7-D2AA3DE57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24ECCB-CFCD-DE74-B253-2366BDA29761}"/>
                </a:ext>
              </a:extLst>
            </p:cNvPr>
            <p:cNvSpPr txBox="1"/>
            <p:nvPr/>
          </p:nvSpPr>
          <p:spPr>
            <a:xfrm>
              <a:off x="476609" y="458986"/>
              <a:ext cx="1821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설치 후 폴더 확인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70C84EB-0819-D94E-0ED7-85832AD7C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149094"/>
            <a:ext cx="5580618" cy="380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14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4" y="277852"/>
            <a:ext cx="2425009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설치 후 메뉴 확인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DD88D63-037F-C630-BA10-414DE2022173}"/>
              </a:ext>
            </a:extLst>
          </p:cNvPr>
          <p:cNvGrpSpPr/>
          <p:nvPr/>
        </p:nvGrpSpPr>
        <p:grpSpPr>
          <a:xfrm>
            <a:off x="202779" y="699542"/>
            <a:ext cx="1489227" cy="381262"/>
            <a:chOff x="202779" y="447056"/>
            <a:chExt cx="1489227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10B59DA0-9307-221E-05A7-D2AA3DE57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24ECCB-CFCD-DE74-B253-2366BDA29761}"/>
                </a:ext>
              </a:extLst>
            </p:cNvPr>
            <p:cNvSpPr txBox="1"/>
            <p:nvPr/>
          </p:nvSpPr>
          <p:spPr>
            <a:xfrm>
              <a:off x="476609" y="458986"/>
              <a:ext cx="1215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6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가지 메뉴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0626F3D-54FC-3191-7F2B-350A85A08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307" y="1779662"/>
            <a:ext cx="2724150" cy="246697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E7AA686-EAA2-DEE3-E254-EEA26484505E}"/>
              </a:ext>
            </a:extLst>
          </p:cNvPr>
          <p:cNvGrpSpPr/>
          <p:nvPr/>
        </p:nvGrpSpPr>
        <p:grpSpPr>
          <a:xfrm>
            <a:off x="543218" y="1090665"/>
            <a:ext cx="2071313" cy="338554"/>
            <a:chOff x="543218" y="792459"/>
            <a:chExt cx="2071313" cy="3385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C5B788-2327-ECCD-F0AE-743A0772FE85}"/>
                </a:ext>
              </a:extLst>
            </p:cNvPr>
            <p:cNvSpPr txBox="1"/>
            <p:nvPr/>
          </p:nvSpPr>
          <p:spPr>
            <a:xfrm>
              <a:off x="713048" y="792459"/>
              <a:ext cx="19014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+mn-ea"/>
                </a:rPr>
                <a:t>Jupyter</a:t>
              </a:r>
              <a:r>
                <a:rPr lang="en-US" altLang="ko-KR" sz="1600" dirty="0">
                  <a:latin typeface="+mn-ea"/>
                </a:rPr>
                <a:t> Notebook</a:t>
              </a:r>
            </a:p>
          </p:txBody>
        </p:sp>
        <p:pic>
          <p:nvPicPr>
            <p:cNvPr id="9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E2197E84-2B84-10FC-1F40-7183D152B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202B231-5AA3-469F-E9D5-EA772E6AD30F}"/>
              </a:ext>
            </a:extLst>
          </p:cNvPr>
          <p:cNvGrpSpPr/>
          <p:nvPr/>
        </p:nvGrpSpPr>
        <p:grpSpPr>
          <a:xfrm>
            <a:off x="823330" y="1373523"/>
            <a:ext cx="5909258" cy="323165"/>
            <a:chOff x="823330" y="1344996"/>
            <a:chExt cx="5909258" cy="323165"/>
          </a:xfrm>
        </p:grpSpPr>
        <p:pic>
          <p:nvPicPr>
            <p:cNvPr id="11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6C926F93-C371-CF71-1A01-8A1C0E4AE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4C34EA-58E6-6B54-4574-0EB34EDB7C01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주피터 노트북 사용</a:t>
              </a:r>
              <a:endParaRPr lang="en-US" altLang="ko-KR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5874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casio\매\2023_작업\04. [모션파크]동양미래대_오픈소스_ppt\06.이미지\데이터분석입문_시안\ㄱ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716" y="2972866"/>
            <a:ext cx="246956" cy="24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0105" y="2807925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학습목표</a:t>
            </a:r>
          </a:p>
        </p:txBody>
      </p:sp>
      <p:pic>
        <p:nvPicPr>
          <p:cNvPr id="4" name="Picture 2" descr="C:\Users\casio\매\2023_작업\04. [모션파크]동양미래대_오픈소스_ppt\06.이미지\데이터분석입문_시안\ㄱ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32301" y="2754695"/>
            <a:ext cx="246956" cy="24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casio\매\2023_작업\04. [모션파크]동양미래대_오픈소스_ppt\06.이미지\데이터분석입문_시안\ㄴ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23529" y="404935"/>
            <a:ext cx="241200" cy="24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casio\매\2023_작업\04. [모션파크]동양미래대_오픈소스_ppt\06.이미지\데이터분석입문_시안\ㄴ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72" y="629288"/>
            <a:ext cx="241200" cy="24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0105" y="461469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/>
                </a:solidFill>
                <a:latin typeface="+mj-ea"/>
                <a:ea typeface="+mj-ea"/>
              </a:rPr>
              <a:t>학습개요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695080" y="944890"/>
            <a:ext cx="1841935" cy="1298882"/>
            <a:chOff x="695080" y="944890"/>
            <a:chExt cx="1841935" cy="1298882"/>
          </a:xfrm>
        </p:grpSpPr>
        <p:pic>
          <p:nvPicPr>
            <p:cNvPr id="5125" name="Picture 5" descr="C:\Users\casio\매\2023_작업\04. [모션파크]동양미래대_오픈소스_ppt\06.이미지\데이터분석입문_시안\체크1.e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080" y="1082791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976973" y="944890"/>
              <a:ext cx="1560042" cy="1298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/>
                <a:t>아나콘다 개요</a:t>
              </a:r>
              <a:endParaRPr lang="en-US" altLang="ko-KR" dirty="0"/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아나콘다 설치</a:t>
              </a:r>
              <a:endParaRPr lang="en-US" altLang="ko-KR" dirty="0"/>
            </a:p>
            <a:p>
              <a:pPr>
                <a:lnSpc>
                  <a:spcPct val="150000"/>
                </a:lnSpc>
              </a:pPr>
              <a:endParaRPr lang="ko-KR" altLang="en-US" dirty="0"/>
            </a:p>
          </p:txBody>
        </p:sp>
        <p:pic>
          <p:nvPicPr>
            <p:cNvPr id="13" name="Picture 5" descr="C:\Users\casio\매\2023_작업\04. [모션파크]동양미래대_오픈소스_ppt\06.이미지\데이터분석입문_시안\체크1.e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821" y="1491891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695080" y="3321154"/>
            <a:ext cx="5017553" cy="883383"/>
            <a:chOff x="841798" y="3321154"/>
            <a:chExt cx="5017553" cy="883383"/>
          </a:xfrm>
        </p:grpSpPr>
        <p:pic>
          <p:nvPicPr>
            <p:cNvPr id="21" name="Picture 4" descr="C:\Users\casio\매\2023_작업\04. [모션파크]동양미래대_오픈소스_ppt\06.이미지\데이터분석입문_시안\체크2.e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20" y="3874883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C:\Users\casio\매\2023_작업\04. [모션파크]동양미래대_오픈소스_ppt\06.이미지\데이터분석입문_시안\체크2.e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798" y="3465783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1118951" y="3321154"/>
              <a:ext cx="4740400" cy="883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</a:rPr>
                <a:t>아나콘다와 클라우드 개발환경을 이해할 수 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</a:rPr>
                <a:t>아나콘다를 설치할 수 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8683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3" y="277851"/>
            <a:ext cx="2641034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기본 브라우저 설정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DD88D63-037F-C630-BA10-414DE2022173}"/>
              </a:ext>
            </a:extLst>
          </p:cNvPr>
          <p:cNvGrpSpPr/>
          <p:nvPr/>
        </p:nvGrpSpPr>
        <p:grpSpPr>
          <a:xfrm>
            <a:off x="202779" y="699542"/>
            <a:ext cx="7054853" cy="381262"/>
            <a:chOff x="202779" y="447056"/>
            <a:chExt cx="7054853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10B59DA0-9307-221E-05A7-D2AA3DE57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24ECCB-CFCD-DE74-B253-2366BDA29761}"/>
                </a:ext>
              </a:extLst>
            </p:cNvPr>
            <p:cNvSpPr txBox="1"/>
            <p:nvPr/>
          </p:nvSpPr>
          <p:spPr>
            <a:xfrm>
              <a:off x="476609" y="458986"/>
              <a:ext cx="67810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브라우저에서 실행되는 주피터노트북과 </a:t>
              </a:r>
              <a:r>
                <a:rPr lang="ko-KR" altLang="en-US" dirty="0" err="1">
                  <a:solidFill>
                    <a:schemeClr val="accent2"/>
                  </a:solidFill>
                  <a:latin typeface="+mj-ea"/>
                  <a:ea typeface="+mj-ea"/>
                </a:rPr>
                <a:t>주피터랩을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 위해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‘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기본 앱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’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설정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E7AA686-EAA2-DEE3-E254-EEA26484505E}"/>
              </a:ext>
            </a:extLst>
          </p:cNvPr>
          <p:cNvGrpSpPr/>
          <p:nvPr/>
        </p:nvGrpSpPr>
        <p:grpSpPr>
          <a:xfrm>
            <a:off x="543218" y="1090665"/>
            <a:ext cx="1521482" cy="338554"/>
            <a:chOff x="543218" y="792459"/>
            <a:chExt cx="1521482" cy="3385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C5B788-2327-ECCD-F0AE-743A0772FE85}"/>
                </a:ext>
              </a:extLst>
            </p:cNvPr>
            <p:cNvSpPr txBox="1"/>
            <p:nvPr/>
          </p:nvSpPr>
          <p:spPr>
            <a:xfrm>
              <a:off x="713048" y="792459"/>
              <a:ext cx="13516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크롬으로 지정</a:t>
              </a:r>
              <a:endParaRPr lang="en-US" altLang="ko-KR" sz="1600" dirty="0">
                <a:latin typeface="+mn-ea"/>
              </a:endParaRPr>
            </a:p>
          </p:txBody>
        </p:sp>
        <p:pic>
          <p:nvPicPr>
            <p:cNvPr id="9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E2197E84-2B84-10FC-1F40-7183D152B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8330F13-8FB8-036E-D4BA-1F217C0B5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370" y="1439080"/>
            <a:ext cx="1873704" cy="29146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5FAC5A-7E1E-EBD0-C8EC-6FC6920380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0487" y="1439079"/>
            <a:ext cx="3915714" cy="272081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B49E7D2-5329-1BB5-D3D6-6DE21075CC7F}"/>
              </a:ext>
            </a:extLst>
          </p:cNvPr>
          <p:cNvGrpSpPr/>
          <p:nvPr/>
        </p:nvGrpSpPr>
        <p:grpSpPr>
          <a:xfrm>
            <a:off x="533867" y="4515569"/>
            <a:ext cx="2233215" cy="338554"/>
            <a:chOff x="543218" y="792459"/>
            <a:chExt cx="2233215" cy="3385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59D15E-5C04-6D02-ADB8-70648EE4D784}"/>
                </a:ext>
              </a:extLst>
            </p:cNvPr>
            <p:cNvSpPr txBox="1"/>
            <p:nvPr/>
          </p:nvSpPr>
          <p:spPr>
            <a:xfrm>
              <a:off x="713048" y="792459"/>
              <a:ext cx="2063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최근에는 </a:t>
              </a:r>
              <a:r>
                <a:rPr lang="en-US" altLang="ko-KR" sz="1600" dirty="0">
                  <a:latin typeface="+mn-ea"/>
                </a:rPr>
                <a:t>edge</a:t>
              </a:r>
              <a:r>
                <a:rPr lang="ko-KR" altLang="en-US" sz="1600" dirty="0">
                  <a:latin typeface="+mn-ea"/>
                </a:rPr>
                <a:t>도 가능</a:t>
              </a:r>
              <a:endParaRPr lang="en-US" altLang="ko-KR" sz="1600" dirty="0">
                <a:latin typeface="+mn-ea"/>
              </a:endParaRPr>
            </a:p>
          </p:txBody>
        </p:sp>
        <p:pic>
          <p:nvPicPr>
            <p:cNvPr id="16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D49E4919-047D-CDA2-0C3F-E61F63881C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263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2" y="277850"/>
            <a:ext cx="3217099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아나콘다 </a:t>
            </a:r>
            <a:r>
              <a:rPr lang="ko-KR" altLang="en-US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네비게이터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 실행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DD88D63-037F-C630-BA10-414DE2022173}"/>
              </a:ext>
            </a:extLst>
          </p:cNvPr>
          <p:cNvGrpSpPr/>
          <p:nvPr/>
        </p:nvGrpSpPr>
        <p:grpSpPr>
          <a:xfrm>
            <a:off x="202779" y="699542"/>
            <a:ext cx="2720334" cy="381262"/>
            <a:chOff x="202779" y="447056"/>
            <a:chExt cx="2720334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10B59DA0-9307-221E-05A7-D2AA3DE57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24ECCB-CFCD-DE74-B253-2366BDA29761}"/>
                </a:ext>
              </a:extLst>
            </p:cNvPr>
            <p:cNvSpPr txBox="1"/>
            <p:nvPr/>
          </p:nvSpPr>
          <p:spPr>
            <a:xfrm>
              <a:off x="476609" y="458986"/>
              <a:ext cx="2446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중앙 실행 프로그램 버튼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E7AA686-EAA2-DEE3-E254-EEA26484505E}"/>
              </a:ext>
            </a:extLst>
          </p:cNvPr>
          <p:cNvGrpSpPr/>
          <p:nvPr/>
        </p:nvGrpSpPr>
        <p:grpSpPr>
          <a:xfrm>
            <a:off x="543218" y="1090665"/>
            <a:ext cx="6131718" cy="338554"/>
            <a:chOff x="543218" y="792459"/>
            <a:chExt cx="6131718" cy="3385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C5B788-2327-ECCD-F0AE-743A0772FE85}"/>
                </a:ext>
              </a:extLst>
            </p:cNvPr>
            <p:cNvSpPr txBox="1"/>
            <p:nvPr/>
          </p:nvSpPr>
          <p:spPr>
            <a:xfrm>
              <a:off x="713048" y="792459"/>
              <a:ext cx="59618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데이터 과학 분야의 인기 개발 도구</a:t>
              </a:r>
              <a:r>
                <a:rPr lang="en-US" altLang="ko-KR" sz="1600" dirty="0">
                  <a:latin typeface="+mn-ea"/>
                </a:rPr>
                <a:t>: </a:t>
              </a:r>
              <a:r>
                <a:rPr lang="en-US" altLang="ko-KR" sz="1600" dirty="0" err="1">
                  <a:latin typeface="+mn-ea"/>
                </a:rPr>
                <a:t>jupyter</a:t>
              </a:r>
              <a:r>
                <a:rPr lang="en-US" altLang="ko-KR" sz="1600" dirty="0">
                  <a:latin typeface="+mn-ea"/>
                </a:rPr>
                <a:t> notebook, </a:t>
              </a:r>
              <a:r>
                <a:rPr lang="en-US" altLang="ko-KR" sz="1600" dirty="0" err="1">
                  <a:latin typeface="+mn-ea"/>
                </a:rPr>
                <a:t>jupyter</a:t>
              </a:r>
              <a:r>
                <a:rPr lang="en-US" altLang="ko-KR" sz="1600" dirty="0">
                  <a:latin typeface="+mn-ea"/>
                </a:rPr>
                <a:t> lab</a:t>
              </a:r>
            </a:p>
          </p:txBody>
        </p:sp>
        <p:pic>
          <p:nvPicPr>
            <p:cNvPr id="9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E2197E84-2B84-10FC-1F40-7183D152B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B49E7D2-5329-1BB5-D3D6-6DE21075CC7F}"/>
              </a:ext>
            </a:extLst>
          </p:cNvPr>
          <p:cNvGrpSpPr/>
          <p:nvPr/>
        </p:nvGrpSpPr>
        <p:grpSpPr>
          <a:xfrm>
            <a:off x="533867" y="1360441"/>
            <a:ext cx="1924413" cy="338554"/>
            <a:chOff x="543218" y="792459"/>
            <a:chExt cx="1924413" cy="3385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59D15E-5C04-6D02-ADB8-70648EE4D784}"/>
                </a:ext>
              </a:extLst>
            </p:cNvPr>
            <p:cNvSpPr txBox="1"/>
            <p:nvPr/>
          </p:nvSpPr>
          <p:spPr>
            <a:xfrm>
              <a:off x="713048" y="792459"/>
              <a:ext cx="17545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인기 </a:t>
              </a:r>
              <a:r>
                <a:rPr lang="en-US" altLang="ko-KR" sz="1600" dirty="0">
                  <a:latin typeface="+mn-ea"/>
                </a:rPr>
                <a:t>IDE: </a:t>
              </a:r>
              <a:r>
                <a:rPr lang="en-US" altLang="ko-KR" sz="1600" dirty="0" err="1">
                  <a:latin typeface="+mn-ea"/>
                </a:rPr>
                <a:t>spyder</a:t>
              </a:r>
              <a:r>
                <a:rPr lang="en-US" altLang="ko-KR" sz="1600" dirty="0">
                  <a:latin typeface="+mn-ea"/>
                </a:rPr>
                <a:t> </a:t>
              </a:r>
            </a:p>
          </p:txBody>
        </p:sp>
        <p:pic>
          <p:nvPicPr>
            <p:cNvPr id="16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D49E4919-047D-CDA2-0C3F-E61F63881C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5CA3904-E140-20AB-9F8F-665332085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1714426"/>
            <a:ext cx="4464496" cy="32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24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2" y="277849"/>
            <a:ext cx="2857060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237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CMD.exe Prompt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DD88D63-037F-C630-BA10-414DE2022173}"/>
              </a:ext>
            </a:extLst>
          </p:cNvPr>
          <p:cNvGrpSpPr/>
          <p:nvPr/>
        </p:nvGrpSpPr>
        <p:grpSpPr>
          <a:xfrm>
            <a:off x="202779" y="699542"/>
            <a:ext cx="1327324" cy="381262"/>
            <a:chOff x="202779" y="447056"/>
            <a:chExt cx="1327324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10B59DA0-9307-221E-05A7-D2AA3DE57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24ECCB-CFCD-DE74-B253-2366BDA29761}"/>
                </a:ext>
              </a:extLst>
            </p:cNvPr>
            <p:cNvSpPr txBox="1"/>
            <p:nvPr/>
          </p:nvSpPr>
          <p:spPr>
            <a:xfrm>
              <a:off x="476609" y="458986"/>
              <a:ext cx="1053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Prompt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E7AA686-EAA2-DEE3-E254-EEA26484505E}"/>
              </a:ext>
            </a:extLst>
          </p:cNvPr>
          <p:cNvGrpSpPr/>
          <p:nvPr/>
        </p:nvGrpSpPr>
        <p:grpSpPr>
          <a:xfrm>
            <a:off x="543218" y="1090665"/>
            <a:ext cx="2884612" cy="338554"/>
            <a:chOff x="543218" y="792459"/>
            <a:chExt cx="2884612" cy="3385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C5B788-2327-ECCD-F0AE-743A0772FE85}"/>
                </a:ext>
              </a:extLst>
            </p:cNvPr>
            <p:cNvSpPr txBox="1"/>
            <p:nvPr/>
          </p:nvSpPr>
          <p:spPr>
            <a:xfrm>
              <a:off x="713048" y="792459"/>
              <a:ext cx="27147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(base) C:\Users\</a:t>
              </a:r>
              <a:r>
                <a:rPr lang="ko-KR" altLang="en-US" sz="1600" dirty="0">
                  <a:latin typeface="+mn-ea"/>
                </a:rPr>
                <a:t>사용자명</a:t>
              </a:r>
            </a:p>
          </p:txBody>
        </p:sp>
        <p:pic>
          <p:nvPicPr>
            <p:cNvPr id="9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E2197E84-2B84-10FC-1F40-7183D152B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B49E7D2-5329-1BB5-D3D6-6DE21075CC7F}"/>
              </a:ext>
            </a:extLst>
          </p:cNvPr>
          <p:cNvGrpSpPr/>
          <p:nvPr/>
        </p:nvGrpSpPr>
        <p:grpSpPr>
          <a:xfrm>
            <a:off x="533867" y="1360441"/>
            <a:ext cx="982809" cy="338554"/>
            <a:chOff x="543218" y="792459"/>
            <a:chExt cx="982809" cy="3385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59D15E-5C04-6D02-ADB8-70648EE4D784}"/>
                </a:ext>
              </a:extLst>
            </p:cNvPr>
            <p:cNvSpPr txBox="1"/>
            <p:nvPr/>
          </p:nvSpPr>
          <p:spPr>
            <a:xfrm>
              <a:off x="713048" y="792459"/>
              <a:ext cx="8129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PATH=</a:t>
              </a:r>
            </a:p>
          </p:txBody>
        </p:sp>
        <p:pic>
          <p:nvPicPr>
            <p:cNvPr id="16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D49E4919-047D-CDA2-0C3F-E61F63881C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80ACE59-C4E7-14A1-8C04-0DBA316C53C5}"/>
              </a:ext>
            </a:extLst>
          </p:cNvPr>
          <p:cNvGrpSpPr/>
          <p:nvPr/>
        </p:nvGrpSpPr>
        <p:grpSpPr>
          <a:xfrm>
            <a:off x="823330" y="1608281"/>
            <a:ext cx="5909258" cy="323165"/>
            <a:chOff x="823330" y="1344996"/>
            <a:chExt cx="5909258" cy="323165"/>
          </a:xfrm>
        </p:grpSpPr>
        <p:pic>
          <p:nvPicPr>
            <p:cNvPr id="10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9869897C-9C8F-7F63-C9D8-175D41B16E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52F21D-1CA6-5BAA-2951-927E34D95A2E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D:\Anaconda3;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16D6228-F7DB-2C07-D51E-9CB443CC3A81}"/>
              </a:ext>
            </a:extLst>
          </p:cNvPr>
          <p:cNvGrpSpPr/>
          <p:nvPr/>
        </p:nvGrpSpPr>
        <p:grpSpPr>
          <a:xfrm>
            <a:off x="823330" y="1876871"/>
            <a:ext cx="5909258" cy="323165"/>
            <a:chOff x="823330" y="1344996"/>
            <a:chExt cx="5909258" cy="323165"/>
          </a:xfrm>
        </p:grpSpPr>
        <p:pic>
          <p:nvPicPr>
            <p:cNvPr id="13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ED05BD29-04AC-DC52-3D3A-B3864072EA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21961A-B9E9-DAC5-3513-AF66DA9EE1D5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pl-PL" altLang="ko-KR" sz="1500" dirty="0"/>
                <a:t>D:\Anaconda3\Library\mingw-w64\bin;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5CDCD58-0436-1D8F-9FED-65D7DFE1676D}"/>
              </a:ext>
            </a:extLst>
          </p:cNvPr>
          <p:cNvGrpSpPr/>
          <p:nvPr/>
        </p:nvGrpSpPr>
        <p:grpSpPr>
          <a:xfrm>
            <a:off x="823330" y="2145461"/>
            <a:ext cx="5909258" cy="323165"/>
            <a:chOff x="823330" y="1344996"/>
            <a:chExt cx="5909258" cy="323165"/>
          </a:xfrm>
        </p:grpSpPr>
        <p:pic>
          <p:nvPicPr>
            <p:cNvPr id="20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375FABA6-98EE-5D04-B63B-1E32E3760B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C32693-8F10-FCCF-D185-C4D66760BF78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D:\Anaconda3\Library\usr\bin;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EEE5480-69D1-F5C9-08EC-05AF98EC935D}"/>
              </a:ext>
            </a:extLst>
          </p:cNvPr>
          <p:cNvGrpSpPr/>
          <p:nvPr/>
        </p:nvGrpSpPr>
        <p:grpSpPr>
          <a:xfrm>
            <a:off x="823330" y="2414051"/>
            <a:ext cx="5909258" cy="323165"/>
            <a:chOff x="823330" y="1344996"/>
            <a:chExt cx="5909258" cy="323165"/>
          </a:xfrm>
        </p:grpSpPr>
        <p:pic>
          <p:nvPicPr>
            <p:cNvPr id="23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F7C26679-ECC7-EA9A-4D22-CBC8B8ADDA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4E8F1B-61BA-3460-283D-32E026EE0676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D:\Anaconda3\Library\bin;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CF4270C-6ECE-47D9-1418-6DE8385736BD}"/>
              </a:ext>
            </a:extLst>
          </p:cNvPr>
          <p:cNvGrpSpPr/>
          <p:nvPr/>
        </p:nvGrpSpPr>
        <p:grpSpPr>
          <a:xfrm>
            <a:off x="823330" y="2682641"/>
            <a:ext cx="5909258" cy="323165"/>
            <a:chOff x="823330" y="1344996"/>
            <a:chExt cx="5909258" cy="323165"/>
          </a:xfrm>
        </p:grpSpPr>
        <p:pic>
          <p:nvPicPr>
            <p:cNvPr id="27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B9FC84A0-A7D3-6FEA-4359-63F074A457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74A74C-6482-9BC6-0DB6-9994D9FE947D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D:\Anaconda3\Scripts;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F204BA0-9CF9-B815-C631-6488C2049AD4}"/>
              </a:ext>
            </a:extLst>
          </p:cNvPr>
          <p:cNvGrpSpPr/>
          <p:nvPr/>
        </p:nvGrpSpPr>
        <p:grpSpPr>
          <a:xfrm>
            <a:off x="823330" y="2951231"/>
            <a:ext cx="5909258" cy="323165"/>
            <a:chOff x="823330" y="1344996"/>
            <a:chExt cx="5909258" cy="323165"/>
          </a:xfrm>
        </p:grpSpPr>
        <p:pic>
          <p:nvPicPr>
            <p:cNvPr id="30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8A9E2857-3282-FCCC-D1FB-C04C51D49D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86FE3B1-3751-9ED7-7DEA-E836BF360A22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D:\Anaconda3\bin;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CC9BAA9-BFD1-2E5B-1A3C-BF7CC452921A}"/>
              </a:ext>
            </a:extLst>
          </p:cNvPr>
          <p:cNvGrpSpPr/>
          <p:nvPr/>
        </p:nvGrpSpPr>
        <p:grpSpPr>
          <a:xfrm>
            <a:off x="823330" y="3219822"/>
            <a:ext cx="5909258" cy="323165"/>
            <a:chOff x="823330" y="1344996"/>
            <a:chExt cx="5909258" cy="323165"/>
          </a:xfrm>
        </p:grpSpPr>
        <p:pic>
          <p:nvPicPr>
            <p:cNvPr id="33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4E2C49F4-9C02-2D7F-966F-8236279D2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068AF0A-7164-6631-96F0-16F57E12DF29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D:\Anaconda3\condabin;</a:t>
              </a: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840B6A61-8A78-DCE9-D414-7BADFC227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6375" y="840587"/>
            <a:ext cx="1565370" cy="176258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8BEECFD-C081-0B24-29BD-282CB41990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2627" y="2797541"/>
            <a:ext cx="3887107" cy="1995031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5C10913-4889-F731-CAD5-3835312346D2}"/>
              </a:ext>
            </a:extLst>
          </p:cNvPr>
          <p:cNvSpPr/>
          <p:nvPr/>
        </p:nvSpPr>
        <p:spPr>
          <a:xfrm>
            <a:off x="4588946" y="3045035"/>
            <a:ext cx="936104" cy="106149"/>
          </a:xfrm>
          <a:prstGeom prst="rect">
            <a:avLst/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523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2" y="277848"/>
            <a:ext cx="2280996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179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Jupyter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 Lab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DD88D63-037F-C630-BA10-414DE2022173}"/>
              </a:ext>
            </a:extLst>
          </p:cNvPr>
          <p:cNvGrpSpPr/>
          <p:nvPr/>
        </p:nvGrpSpPr>
        <p:grpSpPr>
          <a:xfrm>
            <a:off x="202779" y="699542"/>
            <a:ext cx="4752941" cy="381262"/>
            <a:chOff x="202779" y="447056"/>
            <a:chExt cx="4752941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10B59DA0-9307-221E-05A7-D2AA3DE57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24ECCB-CFCD-DE74-B253-2366BDA29761}"/>
                </a:ext>
              </a:extLst>
            </p:cNvPr>
            <p:cNvSpPr txBox="1"/>
            <p:nvPr/>
          </p:nvSpPr>
          <p:spPr>
            <a:xfrm>
              <a:off x="476609" y="458986"/>
              <a:ext cx="44791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주피터 노트북을 일반 통합개발환경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UI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로 제공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9494C3C-96A3-D168-197F-8F3F150EC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65" y="1191568"/>
            <a:ext cx="6192917" cy="372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57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2" y="277847"/>
            <a:ext cx="1560916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113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spyder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DD88D63-037F-C630-BA10-414DE2022173}"/>
              </a:ext>
            </a:extLst>
          </p:cNvPr>
          <p:cNvGrpSpPr/>
          <p:nvPr/>
        </p:nvGrpSpPr>
        <p:grpSpPr>
          <a:xfrm>
            <a:off x="202779" y="699542"/>
            <a:ext cx="4922860" cy="381262"/>
            <a:chOff x="202779" y="447056"/>
            <a:chExt cx="4922860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10B59DA0-9307-221E-05A7-D2AA3DE57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24ECCB-CFCD-DE74-B253-2366BDA29761}"/>
                </a:ext>
              </a:extLst>
            </p:cNvPr>
            <p:cNvSpPr txBox="1"/>
            <p:nvPr/>
          </p:nvSpPr>
          <p:spPr>
            <a:xfrm>
              <a:off x="476609" y="458986"/>
              <a:ext cx="4649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아나콘다가 제공하는 일반 파이썬 통합개발환경 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783A845-97CA-837E-B459-4D324DD2A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143256"/>
            <a:ext cx="5483706" cy="381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7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2" y="277846"/>
            <a:ext cx="2713044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아나콘다와 </a:t>
            </a:r>
            <a:r>
              <a:rPr lang="ko-KR" altLang="en-US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미니콘다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DD88D63-037F-C630-BA10-414DE2022173}"/>
              </a:ext>
            </a:extLst>
          </p:cNvPr>
          <p:cNvGrpSpPr/>
          <p:nvPr/>
        </p:nvGrpSpPr>
        <p:grpSpPr>
          <a:xfrm>
            <a:off x="202779" y="699542"/>
            <a:ext cx="1976540" cy="381262"/>
            <a:chOff x="202779" y="447056"/>
            <a:chExt cx="1976540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10B59DA0-9307-221E-05A7-D2AA3DE57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24ECCB-CFCD-DE74-B253-2366BDA29761}"/>
                </a:ext>
              </a:extLst>
            </p:cNvPr>
            <p:cNvSpPr txBox="1"/>
            <p:nvPr/>
          </p:nvSpPr>
          <p:spPr>
            <a:xfrm>
              <a:off x="476609" y="458986"/>
              <a:ext cx="1702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아나콘다의 단점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7245177-CBC7-96F9-767C-F3DDDC7C8950}"/>
              </a:ext>
            </a:extLst>
          </p:cNvPr>
          <p:cNvGrpSpPr/>
          <p:nvPr/>
        </p:nvGrpSpPr>
        <p:grpSpPr>
          <a:xfrm>
            <a:off x="543218" y="1090665"/>
            <a:ext cx="1572778" cy="338554"/>
            <a:chOff x="543218" y="792459"/>
            <a:chExt cx="1572778" cy="338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D3A0A2-1D0C-EFD6-4BA4-D6CB3F0C0717}"/>
                </a:ext>
              </a:extLst>
            </p:cNvPr>
            <p:cNvSpPr txBox="1"/>
            <p:nvPr/>
          </p:nvSpPr>
          <p:spPr>
            <a:xfrm>
              <a:off x="713048" y="792459"/>
              <a:ext cx="14029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너무 크다는 것</a:t>
              </a:r>
            </a:p>
          </p:txBody>
        </p:sp>
        <p:pic>
          <p:nvPicPr>
            <p:cNvPr id="8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B9C7498B-0E0E-51C5-CAD1-04336220BD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316CDC-D3CB-4F6D-3589-CC15F103BC27}"/>
              </a:ext>
            </a:extLst>
          </p:cNvPr>
          <p:cNvGrpSpPr/>
          <p:nvPr/>
        </p:nvGrpSpPr>
        <p:grpSpPr>
          <a:xfrm>
            <a:off x="823330" y="1354314"/>
            <a:ext cx="5909258" cy="323165"/>
            <a:chOff x="823330" y="1344996"/>
            <a:chExt cx="5909258" cy="323165"/>
          </a:xfrm>
        </p:grpSpPr>
        <p:pic>
          <p:nvPicPr>
            <p:cNvPr id="10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5DFF5538-8AAB-1031-3B6F-6212D0412E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E37C6E-B966-7951-4219-5BCB4AE09F5E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150</a:t>
              </a:r>
              <a:r>
                <a:rPr lang="ko-KR" altLang="en-US" sz="1500" dirty="0"/>
                <a:t>개의 패키지와 데이터 과학 패키지들이 포함</a:t>
              </a:r>
              <a:endParaRPr lang="en-US" altLang="ko-KR" sz="1500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F509709-4EF8-8DE7-41A5-A9CB180BAA22}"/>
              </a:ext>
            </a:extLst>
          </p:cNvPr>
          <p:cNvGrpSpPr/>
          <p:nvPr/>
        </p:nvGrpSpPr>
        <p:grpSpPr>
          <a:xfrm>
            <a:off x="823330" y="1595369"/>
            <a:ext cx="5909258" cy="323165"/>
            <a:chOff x="823330" y="1344996"/>
            <a:chExt cx="5909258" cy="323165"/>
          </a:xfrm>
        </p:grpSpPr>
        <p:pic>
          <p:nvPicPr>
            <p:cNvPr id="13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16A59AFB-EEFA-9993-83A5-4D37FD6338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7695A4-1941-2C63-3DDF-598DE12FD3E7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쉽게 가상 환경을 만들고 버전 관리를 할 수 있는 도구 포함</a:t>
              </a:r>
              <a:endParaRPr lang="en-US" altLang="ko-KR" sz="1500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BF2E10-77B6-5D50-EE27-A0F1CE87CDF6}"/>
              </a:ext>
            </a:extLst>
          </p:cNvPr>
          <p:cNvGrpSpPr/>
          <p:nvPr/>
        </p:nvGrpSpPr>
        <p:grpSpPr>
          <a:xfrm>
            <a:off x="539552" y="1902347"/>
            <a:ext cx="1149585" cy="338554"/>
            <a:chOff x="543218" y="792459"/>
            <a:chExt cx="1149585" cy="33855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1A616D-E8C1-DA2B-E0F4-D8E534C1083D}"/>
                </a:ext>
              </a:extLst>
            </p:cNvPr>
            <p:cNvSpPr txBox="1"/>
            <p:nvPr/>
          </p:nvSpPr>
          <p:spPr>
            <a:xfrm>
              <a:off x="713048" y="792459"/>
              <a:ext cx="9797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해결 방법</a:t>
              </a:r>
            </a:p>
          </p:txBody>
        </p:sp>
        <p:pic>
          <p:nvPicPr>
            <p:cNvPr id="17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E622FA49-FC0B-E20B-4DD5-2C7C73BCA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8EE5880-1B9F-2E9C-15CE-D8FCF2CC6E85}"/>
              </a:ext>
            </a:extLst>
          </p:cNvPr>
          <p:cNvGrpSpPr/>
          <p:nvPr/>
        </p:nvGrpSpPr>
        <p:grpSpPr>
          <a:xfrm>
            <a:off x="819664" y="2165996"/>
            <a:ext cx="5909258" cy="323165"/>
            <a:chOff x="823330" y="1344996"/>
            <a:chExt cx="5909258" cy="323165"/>
          </a:xfrm>
        </p:grpSpPr>
        <p:pic>
          <p:nvPicPr>
            <p:cNvPr id="20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D4FC5F70-EBBB-0985-2039-5F6C66AA8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939668-60D8-ED25-90E8-41AA71F740C1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 err="1"/>
                <a:t>미니콘다의</a:t>
              </a:r>
              <a:r>
                <a:rPr lang="ko-KR" altLang="en-US" sz="1500" dirty="0"/>
                <a:t> 사용</a:t>
              </a:r>
              <a:endParaRPr lang="en-US" altLang="ko-KR" sz="15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411DF5E-2A7E-42EB-58F9-FE228481D1FD}"/>
              </a:ext>
            </a:extLst>
          </p:cNvPr>
          <p:cNvGrpSpPr/>
          <p:nvPr/>
        </p:nvGrpSpPr>
        <p:grpSpPr>
          <a:xfrm>
            <a:off x="1043608" y="2390845"/>
            <a:ext cx="5857180" cy="307777"/>
            <a:chOff x="914973" y="2954610"/>
            <a:chExt cx="5857180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334925-D166-3D0E-4532-5C5DE4E9B389}"/>
                </a:ext>
              </a:extLst>
            </p:cNvPr>
            <p:cNvSpPr txBox="1"/>
            <p:nvPr/>
          </p:nvSpPr>
          <p:spPr>
            <a:xfrm>
              <a:off x="1004620" y="2954610"/>
              <a:ext cx="5767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400" dirty="0"/>
                <a:t>https://docs.conda.io/en/latest/miniconda.html</a:t>
              </a:r>
            </a:p>
          </p:txBody>
        </p:sp>
        <p:pic>
          <p:nvPicPr>
            <p:cNvPr id="24" name="Picture 5" descr="C:\Users\casio\매\2023_작업\04. [모션파크]동양미래대_오픈소스_ppt\06.이미지\데이터분석입문_시안\oO.emf">
              <a:extLst>
                <a:ext uri="{FF2B5EF4-FFF2-40B4-BE49-F238E27FC236}">
                  <a16:creationId xmlns:a16="http://schemas.microsoft.com/office/drawing/2014/main" id="{6120D7DD-DE13-DEAB-29E6-01F426914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973" y="3061229"/>
              <a:ext cx="92935" cy="92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2" descr="Conda vs. Miniconda vs. Anaconda">
            <a:extLst>
              <a:ext uri="{FF2B5EF4-FFF2-40B4-BE49-F238E27FC236}">
                <a16:creationId xmlns:a16="http://schemas.microsoft.com/office/drawing/2014/main" id="{7AF5AB00-CB23-011E-8B93-5C8F13C9C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294" y="2732643"/>
            <a:ext cx="3312368" cy="222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828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2" y="277844"/>
            <a:ext cx="2353004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클라우드 서비스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DD88D63-037F-C630-BA10-414DE2022173}"/>
              </a:ext>
            </a:extLst>
          </p:cNvPr>
          <p:cNvGrpSpPr/>
          <p:nvPr/>
        </p:nvGrpSpPr>
        <p:grpSpPr>
          <a:xfrm>
            <a:off x="202779" y="699542"/>
            <a:ext cx="2511943" cy="381262"/>
            <a:chOff x="202779" y="447056"/>
            <a:chExt cx="2511943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10B59DA0-9307-221E-05A7-D2AA3DE57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24ECCB-CFCD-DE74-B253-2366BDA29761}"/>
                </a:ext>
              </a:extLst>
            </p:cNvPr>
            <p:cNvSpPr txBox="1"/>
            <p:nvPr/>
          </p:nvSpPr>
          <p:spPr>
            <a:xfrm>
              <a:off x="476609" y="458986"/>
              <a:ext cx="22381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계정 만들어 활용 가능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43DE275-FD78-0AEE-DBA2-D5F4C6BD4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17" y="1109421"/>
            <a:ext cx="4645174" cy="274351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FD34C1F-63DD-F151-B024-4A3D27464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704" y="2546160"/>
            <a:ext cx="4645175" cy="225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57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2" y="277843"/>
            <a:ext cx="3505132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아나콘다 클라우드 실행 화면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DD88D63-037F-C630-BA10-414DE2022173}"/>
              </a:ext>
            </a:extLst>
          </p:cNvPr>
          <p:cNvGrpSpPr/>
          <p:nvPr/>
        </p:nvGrpSpPr>
        <p:grpSpPr>
          <a:xfrm>
            <a:off x="202779" y="699542"/>
            <a:ext cx="2035851" cy="381262"/>
            <a:chOff x="202779" y="447056"/>
            <a:chExt cx="2035851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10B59DA0-9307-221E-05A7-D2AA3DE57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24ECCB-CFCD-DE74-B253-2366BDA29761}"/>
                </a:ext>
              </a:extLst>
            </p:cNvPr>
            <p:cNvSpPr txBox="1"/>
            <p:nvPr/>
          </p:nvSpPr>
          <p:spPr>
            <a:xfrm>
              <a:off x="476609" y="458986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주피터 랩 스타일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7D26463-ABC6-B108-DB54-E85562893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080804"/>
            <a:ext cx="5601959" cy="387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2" y="277842"/>
            <a:ext cx="1632924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코딩 화면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A52D2DC-D6DF-36B0-6A8D-44C53185C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68891"/>
            <a:ext cx="6264696" cy="419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78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7199" y="1923246"/>
            <a:ext cx="2691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학습정리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5998" y="1275174"/>
            <a:ext cx="1611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solidFill>
                  <a:schemeClr val="accent3">
                    <a:lumMod val="60000"/>
                    <a:lumOff val="40000"/>
                  </a:schemeClr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Summary</a:t>
            </a:r>
            <a:endParaRPr lang="ko-KR" altLang="en-US" sz="2400" spc="300" dirty="0">
              <a:solidFill>
                <a:schemeClr val="accent3">
                  <a:lumMod val="60000"/>
                  <a:lumOff val="40000"/>
                </a:schemeClr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239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4538" y="1692414"/>
            <a:ext cx="33970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아나콘다 개요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6383" y="1044342"/>
            <a:ext cx="1850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LESSON 01</a:t>
            </a:r>
            <a:endParaRPr lang="ko-KR" altLang="en-US" sz="2400" spc="300" dirty="0">
              <a:solidFill>
                <a:schemeClr val="accent3">
                  <a:lumMod val="60000"/>
                  <a:lumOff val="40000"/>
                </a:schemeClr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417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asio\매\2023_작업\04. [모션파크]동양미래대_오픈소스_ppt\06.이미지\데이터분석입문_시안\톱니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30196"/>
            <a:ext cx="216024" cy="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10012" y="1159134"/>
            <a:ext cx="5767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1500" dirty="0"/>
              <a:t>표준 파이썬 </a:t>
            </a:r>
            <a:r>
              <a:rPr lang="en-US" altLang="ko-KR" sz="1500" dirty="0"/>
              <a:t>+ </a:t>
            </a:r>
            <a:r>
              <a:rPr lang="ko-KR" altLang="en-US" sz="1500" dirty="0"/>
              <a:t>다양한 패키지 기본 설치</a:t>
            </a:r>
            <a:r>
              <a:rPr lang="en-US" altLang="ko-KR" sz="1500" dirty="0"/>
              <a:t>(</a:t>
            </a:r>
            <a:r>
              <a:rPr lang="en-US" altLang="ko-KR" sz="1500" dirty="0" err="1"/>
              <a:t>numpy</a:t>
            </a:r>
            <a:r>
              <a:rPr lang="en-US" altLang="ko-KR" sz="1500" dirty="0"/>
              <a:t>, pandas, matplotlib)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22058" y="845994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아나콘다 개요</a:t>
            </a:r>
          </a:p>
        </p:txBody>
      </p:sp>
      <p:pic>
        <p:nvPicPr>
          <p:cNvPr id="3076" name="Picture 4" descr="C:\Users\casio\매\2023_작업\04. [모션파크]동양미래대_오픈소스_ppt\06.이미지\데이터분석입문_시안\vv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6" y="1264491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410011" y="1447166"/>
            <a:ext cx="5767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1500" dirty="0"/>
              <a:t>다양한 개발환경 제공</a:t>
            </a:r>
          </a:p>
        </p:txBody>
      </p:sp>
      <p:pic>
        <p:nvPicPr>
          <p:cNvPr id="12" name="Picture 4" descr="C:\Users\casio\매\2023_작업\04. [모션파크]동양미래대_오픈소스_ppt\06.이미지\데이터분석입문_시안\vv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5" y="1552523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casio\매\2023_작업\04. [모션파크]동양미래대_오픈소스_ppt\06.이미지\데이터분석입문_시안\톱니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3542308"/>
            <a:ext cx="216024" cy="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410011" y="3839866"/>
            <a:ext cx="5767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500" dirty="0"/>
              <a:t>Anaconda.com</a:t>
            </a:r>
            <a:r>
              <a:rPr lang="ko-KR" altLang="en-US" sz="1500" dirty="0"/>
              <a:t>에서 내려 받기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22057" y="3458106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아나콘다 설치</a:t>
            </a:r>
          </a:p>
        </p:txBody>
      </p:sp>
      <p:pic>
        <p:nvPicPr>
          <p:cNvPr id="16" name="Picture 4" descr="C:\Users\casio\매\2023_작업\04. [모션파크]동양미래대_오픈소스_ppt\06.이미지\데이터분석입문_시안\vv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5" y="3945223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619672" y="1695525"/>
            <a:ext cx="5767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1400" dirty="0"/>
              <a:t>주피터 노트북</a:t>
            </a:r>
            <a:endParaRPr lang="en-US" altLang="ko-KR" sz="1400" dirty="0"/>
          </a:p>
          <a:p>
            <a:pPr marL="0" lvl="1"/>
            <a:r>
              <a:rPr lang="en-US" altLang="ko-KR" sz="1400" dirty="0"/>
              <a:t>   - </a:t>
            </a:r>
            <a:r>
              <a:rPr lang="en-US" altLang="ko-KR" sz="1400" dirty="0" err="1"/>
              <a:t>ipython</a:t>
            </a:r>
            <a:r>
              <a:rPr lang="en-US" altLang="ko-KR" sz="1400" dirty="0"/>
              <a:t> </a:t>
            </a:r>
            <a:r>
              <a:rPr lang="ko-KR" altLang="en-US" sz="1400" dirty="0"/>
              <a:t>인터프리터를 사용한 개발 플랫폼</a:t>
            </a:r>
          </a:p>
          <a:p>
            <a:pPr marL="0" lvl="1"/>
            <a:r>
              <a:rPr lang="ko-KR" altLang="en-US" sz="1400" dirty="0"/>
              <a:t>   </a:t>
            </a:r>
            <a:r>
              <a:rPr lang="en-US" altLang="ko-KR" sz="1400" dirty="0"/>
              <a:t>- </a:t>
            </a:r>
            <a:r>
              <a:rPr lang="ko-KR" altLang="en-US" sz="1400" dirty="0"/>
              <a:t>*</a:t>
            </a:r>
            <a:r>
              <a:rPr lang="en-US" altLang="ko-KR" sz="1400" dirty="0"/>
              <a:t>.</a:t>
            </a:r>
            <a:r>
              <a:rPr lang="en-US" altLang="ko-KR" sz="1400" dirty="0" err="1"/>
              <a:t>ipynb</a:t>
            </a:r>
            <a:r>
              <a:rPr lang="en-US" altLang="ko-KR" sz="1400" dirty="0"/>
              <a:t>: </a:t>
            </a:r>
            <a:r>
              <a:rPr lang="ko-KR" altLang="en-US" sz="1400" dirty="0"/>
              <a:t>소스파일 </a:t>
            </a:r>
          </a:p>
          <a:p>
            <a:pPr marL="0" lvl="1"/>
            <a:endParaRPr lang="en-US" altLang="ko-KR" sz="1400" dirty="0"/>
          </a:p>
        </p:txBody>
      </p:sp>
      <p:sp>
        <p:nvSpPr>
          <p:cNvPr id="2" name="직사각형 1"/>
          <p:cNvSpPr/>
          <p:nvPr/>
        </p:nvSpPr>
        <p:spPr>
          <a:xfrm>
            <a:off x="1553952" y="1818278"/>
            <a:ext cx="66521" cy="731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620473" y="2341855"/>
            <a:ext cx="5767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400" dirty="0"/>
              <a:t>Spyder</a:t>
            </a:r>
          </a:p>
          <a:p>
            <a:pPr marL="0" lvl="1"/>
            <a:r>
              <a:rPr lang="en-US" altLang="ko-KR" sz="1400" dirty="0"/>
              <a:t>   - </a:t>
            </a:r>
            <a:r>
              <a:rPr lang="ko-KR" altLang="en-US" sz="1400" dirty="0"/>
              <a:t>일반 통합개발환경</a:t>
            </a:r>
            <a:endParaRPr lang="en-US" altLang="ko-KR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1554753" y="2464608"/>
            <a:ext cx="66521" cy="731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32CC24-3EC9-F1AC-E336-3EAFF454468E}"/>
              </a:ext>
            </a:extLst>
          </p:cNvPr>
          <p:cNvSpPr txBox="1"/>
          <p:nvPr/>
        </p:nvSpPr>
        <p:spPr>
          <a:xfrm>
            <a:off x="1618871" y="2792259"/>
            <a:ext cx="5767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1400" dirty="0"/>
              <a:t>설치도구</a:t>
            </a:r>
            <a:endParaRPr lang="en-US" altLang="ko-KR" sz="1400" dirty="0"/>
          </a:p>
          <a:p>
            <a:pPr marL="0" lvl="1"/>
            <a:r>
              <a:rPr lang="en-US" altLang="ko-KR" sz="1400" dirty="0"/>
              <a:t>   - </a:t>
            </a:r>
            <a:r>
              <a:rPr lang="en-US" altLang="ko-KR" sz="1400" dirty="0" err="1"/>
              <a:t>conda</a:t>
            </a:r>
            <a:endParaRPr lang="en-US" altLang="ko-KR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E9C88D-94F6-7F87-B44F-B76571A9A1A3}"/>
              </a:ext>
            </a:extLst>
          </p:cNvPr>
          <p:cNvSpPr/>
          <p:nvPr/>
        </p:nvSpPr>
        <p:spPr>
          <a:xfrm>
            <a:off x="1553151" y="2915012"/>
            <a:ext cx="66521" cy="731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48ECD-30D7-55B2-E226-E90826023AD2}"/>
              </a:ext>
            </a:extLst>
          </p:cNvPr>
          <p:cNvSpPr txBox="1"/>
          <p:nvPr/>
        </p:nvSpPr>
        <p:spPr>
          <a:xfrm>
            <a:off x="1410011" y="4083095"/>
            <a:ext cx="5767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1500" dirty="0"/>
              <a:t>클라우드 개발 환경도 제공</a:t>
            </a:r>
          </a:p>
        </p:txBody>
      </p:sp>
      <p:pic>
        <p:nvPicPr>
          <p:cNvPr id="8" name="Picture 4" descr="C:\Users\casio\매\2023_작업\04. [모션파크]동양미래대_오픈소스_ppt\06.이미지\데이터분석입문_시안\vv.emf">
            <a:extLst>
              <a:ext uri="{FF2B5EF4-FFF2-40B4-BE49-F238E27FC236}">
                <a16:creationId xmlns:a16="http://schemas.microsoft.com/office/drawing/2014/main" id="{416C38D8-47CD-332D-5199-E59BBD162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5" y="4188452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665C75-7D78-AE0B-6F82-B8506F74CDBB}"/>
              </a:ext>
            </a:extLst>
          </p:cNvPr>
          <p:cNvSpPr txBox="1"/>
          <p:nvPr/>
        </p:nvSpPr>
        <p:spPr>
          <a:xfrm>
            <a:off x="1618871" y="4323630"/>
            <a:ext cx="5767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1400" dirty="0"/>
              <a:t>주피터 노트북 스타일</a:t>
            </a:r>
            <a:endParaRPr lang="en-US" altLang="ko-KR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AF440A-1000-AB5A-2BB7-8915D8C5E5F8}"/>
              </a:ext>
            </a:extLst>
          </p:cNvPr>
          <p:cNvSpPr/>
          <p:nvPr/>
        </p:nvSpPr>
        <p:spPr>
          <a:xfrm>
            <a:off x="1553151" y="4446383"/>
            <a:ext cx="66521" cy="731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346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8" y="277859"/>
            <a:ext cx="2208981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2293935" cy="381262"/>
            <a:chOff x="202779" y="447056"/>
            <a:chExt cx="2293935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2020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통합개발환경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(IDE)</a:t>
              </a:r>
              <a:endParaRPr lang="ko-KR" altLang="en-US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39552" y="987649"/>
            <a:ext cx="785704" cy="338554"/>
            <a:chOff x="543218" y="792459"/>
            <a:chExt cx="785704" cy="338554"/>
          </a:xfrm>
        </p:grpSpPr>
        <p:sp>
          <p:nvSpPr>
            <p:cNvPr id="8" name="TextBox 7"/>
            <p:cNvSpPr txBox="1"/>
            <p:nvPr/>
          </p:nvSpPr>
          <p:spPr>
            <a:xfrm>
              <a:off x="713048" y="792459"/>
              <a:ext cx="6158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IDLE</a:t>
              </a:r>
            </a:p>
          </p:txBody>
        </p:sp>
        <p:pic>
          <p:nvPicPr>
            <p:cNvPr id="9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/>
          <p:cNvGrpSpPr/>
          <p:nvPr/>
        </p:nvGrpSpPr>
        <p:grpSpPr>
          <a:xfrm>
            <a:off x="823330" y="4046368"/>
            <a:ext cx="5909258" cy="323165"/>
            <a:chOff x="823330" y="1344996"/>
            <a:chExt cx="5909258" cy="323165"/>
          </a:xfrm>
        </p:grpSpPr>
        <p:pic>
          <p:nvPicPr>
            <p:cNvPr id="14" name="Picture 3" descr="C:\Users\casio\매\2023_작업\04. [모션파크]동양미래대_오픈소스_ppt\06.이미지\데이터분석입문_시안\+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노트북 기반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주요 개발환경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67CB33AB-81B7-6CFD-2114-065110C3268C}"/>
              </a:ext>
            </a:extLst>
          </p:cNvPr>
          <p:cNvGrpSpPr/>
          <p:nvPr/>
        </p:nvGrpSpPr>
        <p:grpSpPr>
          <a:xfrm>
            <a:off x="539552" y="1234924"/>
            <a:ext cx="1198253" cy="338554"/>
            <a:chOff x="543218" y="792459"/>
            <a:chExt cx="1198253" cy="33855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F35CB9-2543-E34C-DAD5-CCF5C2B5B431}"/>
                </a:ext>
              </a:extLst>
            </p:cNvPr>
            <p:cNvSpPr txBox="1"/>
            <p:nvPr/>
          </p:nvSpPr>
          <p:spPr>
            <a:xfrm>
              <a:off x="713048" y="792459"/>
              <a:ext cx="10284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+mn-ea"/>
                </a:rPr>
                <a:t>Pycharm</a:t>
              </a:r>
              <a:endParaRPr lang="en-US" altLang="ko-KR" sz="1600" dirty="0">
                <a:latin typeface="+mn-ea"/>
              </a:endParaRPr>
            </a:p>
          </p:txBody>
        </p:sp>
        <p:pic>
          <p:nvPicPr>
            <p:cNvPr id="20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512E0131-9FA2-51E8-16DD-8CD61116DD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6933D10-0BD9-D4B3-E7A0-A64724D10585}"/>
              </a:ext>
            </a:extLst>
          </p:cNvPr>
          <p:cNvGrpSpPr/>
          <p:nvPr/>
        </p:nvGrpSpPr>
        <p:grpSpPr>
          <a:xfrm>
            <a:off x="539552" y="1482199"/>
            <a:ext cx="1031541" cy="338554"/>
            <a:chOff x="543218" y="792459"/>
            <a:chExt cx="1031541" cy="3385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2D3194-CB47-EE70-2330-D68868F3F529}"/>
                </a:ext>
              </a:extLst>
            </p:cNvPr>
            <p:cNvSpPr txBox="1"/>
            <p:nvPr/>
          </p:nvSpPr>
          <p:spPr>
            <a:xfrm>
              <a:off x="713048" y="792459"/>
              <a:ext cx="8617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Spyder</a:t>
              </a:r>
            </a:p>
          </p:txBody>
        </p:sp>
        <p:pic>
          <p:nvPicPr>
            <p:cNvPr id="23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E4366817-CC12-0D1D-3161-11BC72156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592398B-A1C1-212D-2D6F-B2A930187E94}"/>
              </a:ext>
            </a:extLst>
          </p:cNvPr>
          <p:cNvGrpSpPr/>
          <p:nvPr/>
        </p:nvGrpSpPr>
        <p:grpSpPr>
          <a:xfrm>
            <a:off x="202779" y="1813197"/>
            <a:ext cx="1559759" cy="381262"/>
            <a:chOff x="202779" y="447056"/>
            <a:chExt cx="1559759" cy="381262"/>
          </a:xfrm>
        </p:grpSpPr>
        <p:pic>
          <p:nvPicPr>
            <p:cNvPr id="27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4A94BBA6-7AAE-F307-0E2C-0FFD006F3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1F506A-8D8C-CEBE-F56D-8805124288C8}"/>
                </a:ext>
              </a:extLst>
            </p:cNvPr>
            <p:cNvSpPr txBox="1"/>
            <p:nvPr/>
          </p:nvSpPr>
          <p:spPr>
            <a:xfrm>
              <a:off x="476609" y="458986"/>
              <a:ext cx="12859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전통 편집기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E4A4230-A14E-278A-8A8A-2BD2A259E02F}"/>
              </a:ext>
            </a:extLst>
          </p:cNvPr>
          <p:cNvGrpSpPr/>
          <p:nvPr/>
        </p:nvGrpSpPr>
        <p:grpSpPr>
          <a:xfrm>
            <a:off x="539552" y="2104213"/>
            <a:ext cx="2149859" cy="338554"/>
            <a:chOff x="543218" y="792459"/>
            <a:chExt cx="2149859" cy="33855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E2F28B9-3B5F-F2A9-54F6-E8663114FE9A}"/>
                </a:ext>
              </a:extLst>
            </p:cNvPr>
            <p:cNvSpPr txBox="1"/>
            <p:nvPr/>
          </p:nvSpPr>
          <p:spPr>
            <a:xfrm>
              <a:off x="713048" y="792459"/>
              <a:ext cx="19800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Visual studio code </a:t>
              </a:r>
            </a:p>
          </p:txBody>
        </p:sp>
        <p:pic>
          <p:nvPicPr>
            <p:cNvPr id="32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0D0CCC52-54AF-36E9-D019-47AEBB922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E5CAB02-1427-AF58-C53D-E9BF28DDE152}"/>
              </a:ext>
            </a:extLst>
          </p:cNvPr>
          <p:cNvGrpSpPr/>
          <p:nvPr/>
        </p:nvGrpSpPr>
        <p:grpSpPr>
          <a:xfrm>
            <a:off x="539552" y="2351044"/>
            <a:ext cx="1585667" cy="338554"/>
            <a:chOff x="543218" y="792459"/>
            <a:chExt cx="1585667" cy="33855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214DCE-E4A5-4F9D-4942-38FD10CDECB5}"/>
                </a:ext>
              </a:extLst>
            </p:cNvPr>
            <p:cNvSpPr txBox="1"/>
            <p:nvPr/>
          </p:nvSpPr>
          <p:spPr>
            <a:xfrm>
              <a:off x="713048" y="792459"/>
              <a:ext cx="14158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Sublime Text</a:t>
              </a:r>
            </a:p>
          </p:txBody>
        </p:sp>
        <p:pic>
          <p:nvPicPr>
            <p:cNvPr id="35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BEE2AD38-918C-84B3-81FD-77D6949E85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0C753DC-F746-394C-87D3-9785C2AE5C2B}"/>
              </a:ext>
            </a:extLst>
          </p:cNvPr>
          <p:cNvGrpSpPr/>
          <p:nvPr/>
        </p:nvGrpSpPr>
        <p:grpSpPr>
          <a:xfrm>
            <a:off x="539552" y="2597875"/>
            <a:ext cx="873997" cy="338554"/>
            <a:chOff x="543218" y="792459"/>
            <a:chExt cx="873997" cy="33855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12A133-AAEA-2FE5-C45F-BB58476BA440}"/>
                </a:ext>
              </a:extLst>
            </p:cNvPr>
            <p:cNvSpPr txBox="1"/>
            <p:nvPr/>
          </p:nvSpPr>
          <p:spPr>
            <a:xfrm>
              <a:off x="713048" y="792459"/>
              <a:ext cx="704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Atom</a:t>
              </a:r>
            </a:p>
          </p:txBody>
        </p:sp>
        <p:pic>
          <p:nvPicPr>
            <p:cNvPr id="38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4D775B70-7940-99A0-7D4B-88117C8653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61519B8-8C30-9EE5-E286-223B89DF57EA}"/>
              </a:ext>
            </a:extLst>
          </p:cNvPr>
          <p:cNvGrpSpPr/>
          <p:nvPr/>
        </p:nvGrpSpPr>
        <p:grpSpPr>
          <a:xfrm>
            <a:off x="202779" y="2928176"/>
            <a:ext cx="2035851" cy="381262"/>
            <a:chOff x="202779" y="447056"/>
            <a:chExt cx="2035851" cy="381262"/>
          </a:xfrm>
        </p:grpSpPr>
        <p:pic>
          <p:nvPicPr>
            <p:cNvPr id="40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B3791F64-DAE5-C93E-8642-50861FD26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C79E7B-12A8-F2CF-C327-461C79E92128}"/>
                </a:ext>
              </a:extLst>
            </p:cNvPr>
            <p:cNvSpPr txBox="1"/>
            <p:nvPr/>
          </p:nvSpPr>
          <p:spPr>
            <a:xfrm>
              <a:off x="476609" y="458986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웹 브라우저 지원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5294033-1194-EDD1-3EBE-73838AE16EFF}"/>
              </a:ext>
            </a:extLst>
          </p:cNvPr>
          <p:cNvGrpSpPr/>
          <p:nvPr/>
        </p:nvGrpSpPr>
        <p:grpSpPr>
          <a:xfrm>
            <a:off x="539552" y="3190233"/>
            <a:ext cx="1521482" cy="338554"/>
            <a:chOff x="543218" y="792459"/>
            <a:chExt cx="1521482" cy="33855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1FAF0E4-3E5A-DB74-2B71-92A064CB7696}"/>
                </a:ext>
              </a:extLst>
            </p:cNvPr>
            <p:cNvSpPr txBox="1"/>
            <p:nvPr/>
          </p:nvSpPr>
          <p:spPr>
            <a:xfrm>
              <a:off x="713048" y="792459"/>
              <a:ext cx="13516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주피터 노트북</a:t>
              </a:r>
              <a:endParaRPr lang="en-US" altLang="ko-KR" sz="1600" dirty="0">
                <a:latin typeface="+mn-ea"/>
              </a:endParaRPr>
            </a:p>
          </p:txBody>
        </p:sp>
        <p:pic>
          <p:nvPicPr>
            <p:cNvPr id="44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FAC7E44B-3997-3416-5796-5E6AAF363E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7B13B5E-6ECD-73B7-16E8-075E0FFC964F}"/>
              </a:ext>
            </a:extLst>
          </p:cNvPr>
          <p:cNvGrpSpPr/>
          <p:nvPr/>
        </p:nvGrpSpPr>
        <p:grpSpPr>
          <a:xfrm>
            <a:off x="202779" y="3518581"/>
            <a:ext cx="2184931" cy="381262"/>
            <a:chOff x="202779" y="447056"/>
            <a:chExt cx="2184931" cy="381262"/>
          </a:xfrm>
        </p:grpSpPr>
        <p:pic>
          <p:nvPicPr>
            <p:cNvPr id="46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029E1161-B719-2A38-D60C-14994BB7A0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A48D3A-5A8C-D70F-FC0C-593EA47AED33}"/>
                </a:ext>
              </a:extLst>
            </p:cNvPr>
            <p:cNvSpPr txBox="1"/>
            <p:nvPr/>
          </p:nvSpPr>
          <p:spPr>
            <a:xfrm>
              <a:off x="476609" y="458986"/>
              <a:ext cx="1911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클라우드 개발환경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2851B19-ED54-A9DB-7114-FBAA6B525506}"/>
              </a:ext>
            </a:extLst>
          </p:cNvPr>
          <p:cNvGrpSpPr/>
          <p:nvPr/>
        </p:nvGrpSpPr>
        <p:grpSpPr>
          <a:xfrm>
            <a:off x="539552" y="3809919"/>
            <a:ext cx="1662098" cy="338554"/>
            <a:chOff x="543218" y="792459"/>
            <a:chExt cx="1662098" cy="33855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16BC9C4-9CB9-5A9A-76A7-01E706AFCC1A}"/>
                </a:ext>
              </a:extLst>
            </p:cNvPr>
            <p:cNvSpPr txBox="1"/>
            <p:nvPr/>
          </p:nvSpPr>
          <p:spPr>
            <a:xfrm>
              <a:off x="713048" y="792459"/>
              <a:ext cx="14922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+mn-ea"/>
                </a:rPr>
                <a:t>Colab</a:t>
              </a:r>
              <a:r>
                <a:rPr lang="en-US" altLang="ko-KR" sz="1600" dirty="0">
                  <a:latin typeface="+mn-ea"/>
                </a:rPr>
                <a:t>, Kaggle</a:t>
              </a:r>
            </a:p>
          </p:txBody>
        </p:sp>
        <p:pic>
          <p:nvPicPr>
            <p:cNvPr id="50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EC4E7CCC-C2C3-F388-EEB4-AC2862BF66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내용 개체 틀 4">
            <a:extLst>
              <a:ext uri="{FF2B5EF4-FFF2-40B4-BE49-F238E27FC236}">
                <a16:creationId xmlns:a16="http://schemas.microsoft.com/office/drawing/2014/main" id="{55EEDA3A-3FCB-7600-87E4-B2E77EEC91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10" y="456831"/>
            <a:ext cx="4079733" cy="4494081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6F18A207-AB85-62BF-1B09-50544A176FE3}"/>
              </a:ext>
            </a:extLst>
          </p:cNvPr>
          <p:cNvGrpSpPr/>
          <p:nvPr/>
        </p:nvGrpSpPr>
        <p:grpSpPr>
          <a:xfrm>
            <a:off x="823330" y="4504326"/>
            <a:ext cx="5909258" cy="323165"/>
            <a:chOff x="823330" y="1367641"/>
            <a:chExt cx="5909258" cy="323165"/>
          </a:xfrm>
        </p:grpSpPr>
        <p:pic>
          <p:nvPicPr>
            <p:cNvPr id="53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6FC92ABE-1EEC-216F-8EA6-B38CBAA580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42284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6BDA520-D569-F8B6-1871-10F5CE920CDD}"/>
                </a:ext>
              </a:extLst>
            </p:cNvPr>
            <p:cNvSpPr txBox="1"/>
            <p:nvPr/>
          </p:nvSpPr>
          <p:spPr>
            <a:xfrm>
              <a:off x="965055" y="1367641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Vs code </a:t>
              </a:r>
              <a:r>
                <a:rPr lang="ko-KR" altLang="en-US" sz="1500" dirty="0"/>
                <a:t>기반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F45AF16-B421-91E6-34F8-B96E66B22320}"/>
              </a:ext>
            </a:extLst>
          </p:cNvPr>
          <p:cNvGrpSpPr/>
          <p:nvPr/>
        </p:nvGrpSpPr>
        <p:grpSpPr>
          <a:xfrm>
            <a:off x="539552" y="4267427"/>
            <a:ext cx="1398180" cy="338554"/>
            <a:chOff x="543218" y="792459"/>
            <a:chExt cx="1398180" cy="33855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1C5478F-23EB-34AB-8701-9CC34FD791AA}"/>
                </a:ext>
              </a:extLst>
            </p:cNvPr>
            <p:cNvSpPr txBox="1"/>
            <p:nvPr/>
          </p:nvSpPr>
          <p:spPr>
            <a:xfrm>
              <a:off x="713048" y="792459"/>
              <a:ext cx="12283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+mn-ea"/>
                </a:rPr>
                <a:t>Codespace</a:t>
              </a:r>
              <a:endParaRPr lang="en-US" altLang="ko-KR" sz="1600" dirty="0">
                <a:latin typeface="+mn-ea"/>
              </a:endParaRPr>
            </a:p>
          </p:txBody>
        </p:sp>
        <p:pic>
          <p:nvPicPr>
            <p:cNvPr id="57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17C02BB4-AFC4-4E28-9469-CE9BD51F41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19296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8" y="277857"/>
            <a:ext cx="2569022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2952768" cy="381262"/>
            <a:chOff x="202779" y="447056"/>
            <a:chExt cx="2952768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2678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로컬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자신의 컴퓨터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)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실행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:</a:t>
              </a:r>
              <a:endParaRPr lang="ko-KR" altLang="en-US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23330" y="2381307"/>
            <a:ext cx="5909258" cy="323165"/>
            <a:chOff x="823330" y="1344996"/>
            <a:chExt cx="5909258" cy="323165"/>
          </a:xfrm>
        </p:grpSpPr>
        <p:pic>
          <p:nvPicPr>
            <p:cNvPr id="6" name="Picture 3" descr="C:\Users\casio\매\2023_작업\04. [모션파크]동양미래대_오픈소스_ppt\06.이미지\데이터분석입문_시안\+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http://colab.research.google.com/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43218" y="1090665"/>
            <a:ext cx="2050473" cy="338554"/>
            <a:chOff x="543218" y="792459"/>
            <a:chExt cx="2050473" cy="338554"/>
          </a:xfrm>
        </p:grpSpPr>
        <p:sp>
          <p:nvSpPr>
            <p:cNvPr id="8" name="TextBox 7"/>
            <p:cNvSpPr txBox="1"/>
            <p:nvPr/>
          </p:nvSpPr>
          <p:spPr>
            <a:xfrm>
              <a:off x="713048" y="792459"/>
              <a:ext cx="18806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+mn-ea"/>
                </a:rPr>
                <a:t>Jupyter</a:t>
              </a:r>
              <a:r>
                <a:rPr lang="en-US" altLang="ko-KR" sz="1600" dirty="0">
                  <a:latin typeface="+mn-ea"/>
                </a:rPr>
                <a:t> notebook</a:t>
              </a:r>
            </a:p>
          </p:txBody>
        </p:sp>
        <p:pic>
          <p:nvPicPr>
            <p:cNvPr id="9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554217" y="26703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브라우저 실행 환경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BE3B8A4-EDE1-26E4-B612-E7EC933B2CEC}"/>
              </a:ext>
            </a:extLst>
          </p:cNvPr>
          <p:cNvGrpSpPr/>
          <p:nvPr/>
        </p:nvGrpSpPr>
        <p:grpSpPr>
          <a:xfrm>
            <a:off x="543218" y="1344405"/>
            <a:ext cx="1420493" cy="338554"/>
            <a:chOff x="543218" y="792459"/>
            <a:chExt cx="1420493" cy="338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EF5901-D759-D4CE-5925-E5D54FA7CD16}"/>
                </a:ext>
              </a:extLst>
            </p:cNvPr>
            <p:cNvSpPr txBox="1"/>
            <p:nvPr/>
          </p:nvSpPr>
          <p:spPr>
            <a:xfrm>
              <a:off x="713048" y="792459"/>
              <a:ext cx="1250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+mn-ea"/>
                </a:rPr>
                <a:t>Jupyter</a:t>
              </a:r>
              <a:r>
                <a:rPr lang="en-US" altLang="ko-KR" sz="1600" dirty="0">
                  <a:latin typeface="+mn-ea"/>
                </a:rPr>
                <a:t> lab</a:t>
              </a:r>
            </a:p>
          </p:txBody>
        </p:sp>
        <p:pic>
          <p:nvPicPr>
            <p:cNvPr id="12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E2728D01-7356-656A-4865-815A1E00C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4FF8284-9445-B53F-D919-A9725E2968D8}"/>
              </a:ext>
            </a:extLst>
          </p:cNvPr>
          <p:cNvGrpSpPr/>
          <p:nvPr/>
        </p:nvGrpSpPr>
        <p:grpSpPr>
          <a:xfrm>
            <a:off x="202779" y="1717107"/>
            <a:ext cx="1768150" cy="381262"/>
            <a:chOff x="202779" y="447056"/>
            <a:chExt cx="1768150" cy="381262"/>
          </a:xfrm>
        </p:grpSpPr>
        <p:pic>
          <p:nvPicPr>
            <p:cNvPr id="14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6F91E67E-E395-822D-C8BC-F287AE8B7B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1795B3-7FA4-D5CD-E6D9-EFC646F2017C}"/>
                </a:ext>
              </a:extLst>
            </p:cNvPr>
            <p:cNvSpPr txBox="1"/>
            <p:nvPr/>
          </p:nvSpPr>
          <p:spPr>
            <a:xfrm>
              <a:off x="476609" y="458986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클라우드 실행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C2CC3BE-093A-1B22-5167-8F227EFFECE6}"/>
              </a:ext>
            </a:extLst>
          </p:cNvPr>
          <p:cNvGrpSpPr/>
          <p:nvPr/>
        </p:nvGrpSpPr>
        <p:grpSpPr>
          <a:xfrm>
            <a:off x="543218" y="2113346"/>
            <a:ext cx="891053" cy="338554"/>
            <a:chOff x="543218" y="792459"/>
            <a:chExt cx="891053" cy="3385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C22EB9-416D-84A8-DB3A-46BB5B0FF945}"/>
                </a:ext>
              </a:extLst>
            </p:cNvPr>
            <p:cNvSpPr txBox="1"/>
            <p:nvPr/>
          </p:nvSpPr>
          <p:spPr>
            <a:xfrm>
              <a:off x="713048" y="792459"/>
              <a:ext cx="721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+mn-ea"/>
                </a:rPr>
                <a:t>Colab</a:t>
              </a:r>
              <a:endParaRPr lang="en-US" altLang="ko-KR" sz="1600" dirty="0">
                <a:latin typeface="+mn-ea"/>
              </a:endParaRPr>
            </a:p>
          </p:txBody>
        </p:sp>
        <p:pic>
          <p:nvPicPr>
            <p:cNvPr id="21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2BC3FFED-A7E5-9A55-F91E-3386293CF1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1439E84-CF4A-805B-E6F3-037AAC5D9996}"/>
              </a:ext>
            </a:extLst>
          </p:cNvPr>
          <p:cNvGrpSpPr/>
          <p:nvPr/>
        </p:nvGrpSpPr>
        <p:grpSpPr>
          <a:xfrm>
            <a:off x="543218" y="2611514"/>
            <a:ext cx="1098289" cy="338554"/>
            <a:chOff x="543218" y="792459"/>
            <a:chExt cx="1098289" cy="3385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328041-3FA8-5C19-B7CA-A59ABD85BDC5}"/>
                </a:ext>
              </a:extLst>
            </p:cNvPr>
            <p:cNvSpPr txBox="1"/>
            <p:nvPr/>
          </p:nvSpPr>
          <p:spPr>
            <a:xfrm>
              <a:off x="713048" y="792459"/>
              <a:ext cx="9284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아나콘다</a:t>
              </a:r>
              <a:endParaRPr lang="en-US" altLang="ko-KR" sz="1600" dirty="0">
                <a:latin typeface="+mn-ea"/>
              </a:endParaRPr>
            </a:p>
          </p:txBody>
        </p:sp>
        <p:pic>
          <p:nvPicPr>
            <p:cNvPr id="27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787C6007-5326-B262-87E3-258CBF398B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701791C-4B70-8C9C-913C-2A481B3C6E33}"/>
              </a:ext>
            </a:extLst>
          </p:cNvPr>
          <p:cNvGrpSpPr/>
          <p:nvPr/>
        </p:nvGrpSpPr>
        <p:grpSpPr>
          <a:xfrm>
            <a:off x="824460" y="2866054"/>
            <a:ext cx="5909258" cy="323165"/>
            <a:chOff x="823330" y="1344996"/>
            <a:chExt cx="5909258" cy="323165"/>
          </a:xfrm>
        </p:grpSpPr>
        <p:pic>
          <p:nvPicPr>
            <p:cNvPr id="29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A31D8C92-AD90-DB79-B488-DD62D20C3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448124-8E96-FBCE-491E-D75D8F6A387B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https://www.anaconda.com/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3B15764-A740-D226-E902-1BE56D7A68A8}"/>
              </a:ext>
            </a:extLst>
          </p:cNvPr>
          <p:cNvGrpSpPr/>
          <p:nvPr/>
        </p:nvGrpSpPr>
        <p:grpSpPr>
          <a:xfrm>
            <a:off x="558485" y="3142088"/>
            <a:ext cx="1622472" cy="338554"/>
            <a:chOff x="543218" y="792459"/>
            <a:chExt cx="1622472" cy="33855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146BF0-4C32-6175-B4EB-6A28855F0885}"/>
                </a:ext>
              </a:extLst>
            </p:cNvPr>
            <p:cNvSpPr txBox="1"/>
            <p:nvPr/>
          </p:nvSpPr>
          <p:spPr>
            <a:xfrm>
              <a:off x="713048" y="792459"/>
              <a:ext cx="14526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Kaggle </a:t>
              </a:r>
              <a:r>
                <a:rPr lang="ko-KR" altLang="en-US" sz="1600" dirty="0">
                  <a:latin typeface="+mn-ea"/>
                </a:rPr>
                <a:t>노트북</a:t>
              </a:r>
            </a:p>
          </p:txBody>
        </p:sp>
        <p:pic>
          <p:nvPicPr>
            <p:cNvPr id="33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C21E4972-8DC9-2CB8-16CC-7CA48ED842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A28D6F8-3DE4-72B4-AFFA-BF0B8733FC49}"/>
              </a:ext>
            </a:extLst>
          </p:cNvPr>
          <p:cNvGrpSpPr/>
          <p:nvPr/>
        </p:nvGrpSpPr>
        <p:grpSpPr>
          <a:xfrm>
            <a:off x="839727" y="3420086"/>
            <a:ext cx="5909258" cy="323165"/>
            <a:chOff x="823330" y="1344996"/>
            <a:chExt cx="5909258" cy="323165"/>
          </a:xfrm>
        </p:grpSpPr>
        <p:pic>
          <p:nvPicPr>
            <p:cNvPr id="35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3AA9C31A-9CA4-C692-5462-0AA4AEB3EB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D5156-BDE3-D71F-FA38-BBA699D6316A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https://www.kaggle.com/code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C1815D9-4B70-0C3C-07B7-CAA07C484750}"/>
              </a:ext>
            </a:extLst>
          </p:cNvPr>
          <p:cNvGrpSpPr/>
          <p:nvPr/>
        </p:nvGrpSpPr>
        <p:grpSpPr>
          <a:xfrm>
            <a:off x="823330" y="4339797"/>
            <a:ext cx="5909258" cy="323165"/>
            <a:chOff x="823330" y="1344996"/>
            <a:chExt cx="5909258" cy="323165"/>
          </a:xfrm>
        </p:grpSpPr>
        <p:pic>
          <p:nvPicPr>
            <p:cNvPr id="38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46677490-07D1-2270-BDBB-056A03D342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CDCE922-EA92-DE40-DA5D-C6ADED10916E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텍스트</a:t>
              </a:r>
              <a:r>
                <a:rPr lang="en-US" altLang="ko-KR" sz="1500" dirty="0"/>
                <a:t>(</a:t>
              </a:r>
              <a:r>
                <a:rPr lang="ko-KR" altLang="en-US" sz="1500" dirty="0"/>
                <a:t>마크다운</a:t>
              </a:r>
              <a:r>
                <a:rPr lang="en-US" altLang="ko-KR" sz="1500" dirty="0"/>
                <a:t>) </a:t>
              </a:r>
              <a:r>
                <a:rPr lang="ko-KR" altLang="en-US" sz="1500" dirty="0"/>
                <a:t>셀 </a:t>
              </a:r>
              <a:r>
                <a:rPr lang="en-US" altLang="ko-KR" sz="1500" dirty="0"/>
                <a:t>+ </a:t>
              </a:r>
              <a:r>
                <a:rPr lang="ko-KR" altLang="en-US" sz="1500" dirty="0"/>
                <a:t>코드 셀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5623B86-4EAF-37C1-C8A4-9FFCA7B621FB}"/>
              </a:ext>
            </a:extLst>
          </p:cNvPr>
          <p:cNvGrpSpPr/>
          <p:nvPr/>
        </p:nvGrpSpPr>
        <p:grpSpPr>
          <a:xfrm>
            <a:off x="202779" y="3757286"/>
            <a:ext cx="875277" cy="381262"/>
            <a:chOff x="202779" y="447056"/>
            <a:chExt cx="875277" cy="381262"/>
          </a:xfrm>
        </p:grpSpPr>
        <p:pic>
          <p:nvPicPr>
            <p:cNvPr id="41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84E5FDB2-8DB7-8864-B969-5EF9C886C4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65945CB-5B3A-BF53-95DB-E00E708A79D0}"/>
                </a:ext>
              </a:extLst>
            </p:cNvPr>
            <p:cNvSpPr txBox="1"/>
            <p:nvPr/>
          </p:nvSpPr>
          <p:spPr>
            <a:xfrm>
              <a:off x="476609" y="458986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장점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DA2186B-E4B2-FEDD-CFB8-0538BAFE24C8}"/>
              </a:ext>
            </a:extLst>
          </p:cNvPr>
          <p:cNvGrpSpPr/>
          <p:nvPr/>
        </p:nvGrpSpPr>
        <p:grpSpPr>
          <a:xfrm>
            <a:off x="543218" y="4071836"/>
            <a:ext cx="3214253" cy="338554"/>
            <a:chOff x="543218" y="792459"/>
            <a:chExt cx="3214253" cy="33855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A1FF15C-865F-5FFF-C744-58E6DDE0B10C}"/>
                </a:ext>
              </a:extLst>
            </p:cNvPr>
            <p:cNvSpPr txBox="1"/>
            <p:nvPr/>
          </p:nvSpPr>
          <p:spPr>
            <a:xfrm>
              <a:off x="713048" y="792459"/>
              <a:ext cx="30444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일반 문서 작성과 코드 작성을 혼합</a:t>
              </a:r>
              <a:endParaRPr lang="en-US" altLang="ko-KR" sz="1600" dirty="0">
                <a:latin typeface="+mn-ea"/>
              </a:endParaRPr>
            </a:p>
          </p:txBody>
        </p:sp>
        <p:pic>
          <p:nvPicPr>
            <p:cNvPr id="45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77DEEBAE-7E97-9BAB-C9DD-DB34546552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D88B24D-F4F0-95D7-1309-1C6B23E2B121}"/>
              </a:ext>
            </a:extLst>
          </p:cNvPr>
          <p:cNvGrpSpPr/>
          <p:nvPr/>
        </p:nvGrpSpPr>
        <p:grpSpPr>
          <a:xfrm>
            <a:off x="554217" y="4616260"/>
            <a:ext cx="2879226" cy="338554"/>
            <a:chOff x="543218" y="792459"/>
            <a:chExt cx="2879226" cy="33855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E9D0B15-DC6C-3E2D-D6F2-4210ACDC92C3}"/>
                </a:ext>
              </a:extLst>
            </p:cNvPr>
            <p:cNvSpPr txBox="1"/>
            <p:nvPr/>
          </p:nvSpPr>
          <p:spPr>
            <a:xfrm>
              <a:off x="713048" y="792459"/>
              <a:ext cx="27093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셀</a:t>
              </a:r>
              <a:r>
                <a:rPr lang="en-US" altLang="ko-KR" sz="1600" dirty="0">
                  <a:latin typeface="+mn-ea"/>
                </a:rPr>
                <a:t>(cell) </a:t>
              </a:r>
              <a:r>
                <a:rPr lang="ko-KR" altLang="en-US" sz="1600" dirty="0">
                  <a:latin typeface="+mn-ea"/>
                </a:rPr>
                <a:t>별로 실행 결과도 포함</a:t>
              </a:r>
            </a:p>
          </p:txBody>
        </p:sp>
        <p:pic>
          <p:nvPicPr>
            <p:cNvPr id="48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0968E962-9FEC-C1A9-AAE0-BE83788D7E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6562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8" y="277856"/>
            <a:ext cx="2064966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6314266" cy="381262"/>
            <a:chOff x="202779" y="447056"/>
            <a:chExt cx="6314266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6040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전통 </a:t>
              </a:r>
              <a:r>
                <a:rPr lang="ko-KR" altLang="en-US" dirty="0" err="1">
                  <a:solidFill>
                    <a:schemeClr val="accent2"/>
                  </a:solidFill>
                  <a:latin typeface="+mj-ea"/>
                  <a:ea typeface="+mj-ea"/>
                </a:rPr>
                <a:t>파이썬과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 다른 </a:t>
              </a:r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ipython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인터프리터를 사용한 개발 플랫폼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39552" y="1090665"/>
            <a:ext cx="3757672" cy="338554"/>
            <a:chOff x="543218" y="792459"/>
            <a:chExt cx="3757672" cy="338554"/>
          </a:xfrm>
        </p:grpSpPr>
        <p:sp>
          <p:nvSpPr>
            <p:cNvPr id="8" name="TextBox 7"/>
            <p:cNvSpPr txBox="1"/>
            <p:nvPr/>
          </p:nvSpPr>
          <p:spPr>
            <a:xfrm>
              <a:off x="713048" y="792459"/>
              <a:ext cx="35878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distribution of Python(</a:t>
              </a:r>
              <a:r>
                <a:rPr lang="ko-KR" altLang="en-US" sz="1600" dirty="0">
                  <a:latin typeface="+mn-ea"/>
                </a:rPr>
                <a:t>파이썬 </a:t>
              </a:r>
              <a:r>
                <a:rPr lang="ko-KR" altLang="en-US" sz="1600" dirty="0" err="1">
                  <a:latin typeface="+mn-ea"/>
                </a:rPr>
                <a:t>배포판</a:t>
              </a:r>
              <a:r>
                <a:rPr lang="en-US" altLang="ko-KR" sz="1600" dirty="0">
                  <a:latin typeface="+mn-ea"/>
                </a:rPr>
                <a:t>)</a:t>
              </a:r>
              <a:endParaRPr lang="ko-KR" altLang="en-US" sz="1600" dirty="0">
                <a:latin typeface="+mn-ea"/>
              </a:endParaRPr>
            </a:p>
          </p:txBody>
        </p:sp>
        <p:pic>
          <p:nvPicPr>
            <p:cNvPr id="9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554217" y="267031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아나콘다 개요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4190C5B-1E4F-BE29-F5D4-CFB1E238A98F}"/>
              </a:ext>
            </a:extLst>
          </p:cNvPr>
          <p:cNvGrpSpPr/>
          <p:nvPr/>
        </p:nvGrpSpPr>
        <p:grpSpPr>
          <a:xfrm>
            <a:off x="539552" y="1428037"/>
            <a:ext cx="5727762" cy="338554"/>
            <a:chOff x="543218" y="792459"/>
            <a:chExt cx="5727762" cy="3385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6AC8D3-27EA-89C3-B4BF-57BE852C7BEC}"/>
                </a:ext>
              </a:extLst>
            </p:cNvPr>
            <p:cNvSpPr txBox="1"/>
            <p:nvPr/>
          </p:nvSpPr>
          <p:spPr>
            <a:xfrm>
              <a:off x="713048" y="792459"/>
              <a:ext cx="55579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Python / R </a:t>
              </a:r>
              <a:r>
                <a:rPr lang="ko-KR" altLang="en-US" sz="1600" dirty="0">
                  <a:latin typeface="+mn-ea"/>
                </a:rPr>
                <a:t>데이터 과학 및 기계 학습을 수행하는 가장 쉬운 방법</a:t>
              </a:r>
            </a:p>
          </p:txBody>
        </p:sp>
        <p:pic>
          <p:nvPicPr>
            <p:cNvPr id="7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568FD449-94A4-B13E-EDF9-7F9138822B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187711A-8709-0835-1747-57C9819ABE1F}"/>
              </a:ext>
            </a:extLst>
          </p:cNvPr>
          <p:cNvGrpSpPr/>
          <p:nvPr/>
        </p:nvGrpSpPr>
        <p:grpSpPr>
          <a:xfrm>
            <a:off x="539552" y="1765410"/>
            <a:ext cx="7266645" cy="338554"/>
            <a:chOff x="543218" y="792459"/>
            <a:chExt cx="7266645" cy="338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F97883-6F24-EB2D-CB98-57CABE7079C5}"/>
                </a:ext>
              </a:extLst>
            </p:cNvPr>
            <p:cNvSpPr txBox="1"/>
            <p:nvPr/>
          </p:nvSpPr>
          <p:spPr>
            <a:xfrm>
              <a:off x="713048" y="792459"/>
              <a:ext cx="7096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데이터 과학자가 활용할 수 있는 </a:t>
              </a:r>
              <a:r>
                <a:rPr lang="en-US" altLang="ko-KR" sz="1600" dirty="0">
                  <a:latin typeface="+mn-ea"/>
                </a:rPr>
                <a:t>Python / R </a:t>
              </a:r>
              <a:r>
                <a:rPr lang="ko-KR" altLang="en-US" sz="1600" dirty="0">
                  <a:latin typeface="+mn-ea"/>
                </a:rPr>
                <a:t>데이터 과학 패키지를 빠르게 다운로드</a:t>
              </a:r>
            </a:p>
          </p:txBody>
        </p:sp>
        <p:pic>
          <p:nvPicPr>
            <p:cNvPr id="12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AA7A5032-849A-0EF0-EEAF-693ABBA6E1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BE5EDBD-110D-8E9D-D295-B0EFB4D91397}"/>
              </a:ext>
            </a:extLst>
          </p:cNvPr>
          <p:cNvGrpSpPr/>
          <p:nvPr/>
        </p:nvGrpSpPr>
        <p:grpSpPr>
          <a:xfrm>
            <a:off x="823330" y="2057797"/>
            <a:ext cx="5909258" cy="323165"/>
            <a:chOff x="823330" y="1344996"/>
            <a:chExt cx="5909258" cy="323165"/>
          </a:xfrm>
        </p:grpSpPr>
        <p:pic>
          <p:nvPicPr>
            <p:cNvPr id="14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5F2B15E4-3051-7BF2-F379-10BC9D2410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B188BF-9CFF-7EC9-5799-C5E786A14DBA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기본적으로도 많은 데이터 과학 패키지들이 설치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1B0BD58-E6C9-750D-5A56-C427A6D9DC17}"/>
              </a:ext>
            </a:extLst>
          </p:cNvPr>
          <p:cNvGrpSpPr/>
          <p:nvPr/>
        </p:nvGrpSpPr>
        <p:grpSpPr>
          <a:xfrm>
            <a:off x="539552" y="2350185"/>
            <a:ext cx="6816650" cy="338554"/>
            <a:chOff x="543218" y="792459"/>
            <a:chExt cx="6816650" cy="3385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55F382-F8F6-6956-F5F3-F52B22544010}"/>
                </a:ext>
              </a:extLst>
            </p:cNvPr>
            <p:cNvSpPr txBox="1"/>
            <p:nvPr/>
          </p:nvSpPr>
          <p:spPr>
            <a:xfrm>
              <a:off x="713048" y="792459"/>
              <a:ext cx="66468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쉽게 가상 환경</a:t>
              </a:r>
              <a:r>
                <a:rPr lang="en-US" altLang="ko-KR" sz="1600" dirty="0">
                  <a:latin typeface="+mn-ea"/>
                </a:rPr>
                <a:t>(virtual machine)</a:t>
              </a:r>
              <a:r>
                <a:rPr lang="ko-KR" altLang="en-US" sz="1600" dirty="0">
                  <a:latin typeface="+mn-ea"/>
                </a:rPr>
                <a:t>을 만들고 버전 관리를 할 수 있는 도구 포함 </a:t>
              </a:r>
            </a:p>
          </p:txBody>
        </p:sp>
        <p:pic>
          <p:nvPicPr>
            <p:cNvPr id="21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8D338034-42E0-E640-23B6-EE8AFB6E1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7AF0AF0-6192-666B-094A-1747C59F2A2E}"/>
              </a:ext>
            </a:extLst>
          </p:cNvPr>
          <p:cNvGrpSpPr/>
          <p:nvPr/>
        </p:nvGrpSpPr>
        <p:grpSpPr>
          <a:xfrm>
            <a:off x="823330" y="2627183"/>
            <a:ext cx="5909258" cy="323165"/>
            <a:chOff x="823330" y="1344996"/>
            <a:chExt cx="5909258" cy="323165"/>
          </a:xfrm>
        </p:grpSpPr>
        <p:pic>
          <p:nvPicPr>
            <p:cNvPr id="27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1CDB5DD7-7880-AC68-83DD-8DD33ABBB7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DAC5F6-39FC-9B3B-6749-6ED2E02D9E5C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 err="1"/>
                <a:t>conda</a:t>
              </a:r>
              <a:r>
                <a:rPr lang="ko-KR" altLang="en-US" sz="1500" dirty="0"/>
                <a:t>로 라이브러리</a:t>
              </a:r>
              <a:r>
                <a:rPr lang="en-US" altLang="ko-KR" sz="1500" dirty="0"/>
                <a:t>, </a:t>
              </a:r>
              <a:r>
                <a:rPr lang="ko-KR" altLang="en-US" sz="1500" dirty="0"/>
                <a:t>종속성 및 환경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4141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6" y="277855"/>
            <a:ext cx="3793159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3345505" cy="381262"/>
            <a:chOff x="202779" y="447056"/>
            <a:chExt cx="3345505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3071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과학용 모듈이 기본적으로 설치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43218" y="1090665"/>
            <a:ext cx="6442766" cy="338554"/>
            <a:chOff x="543218" y="792459"/>
            <a:chExt cx="6442766" cy="338554"/>
          </a:xfrm>
        </p:grpSpPr>
        <p:sp>
          <p:nvSpPr>
            <p:cNvPr id="8" name="TextBox 7"/>
            <p:cNvSpPr txBox="1"/>
            <p:nvPr/>
          </p:nvSpPr>
          <p:spPr>
            <a:xfrm>
              <a:off x="713048" y="792459"/>
              <a:ext cx="62729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+mn-ea"/>
                </a:rPr>
                <a:t>numPy</a:t>
              </a:r>
              <a:r>
                <a:rPr lang="en-US" altLang="ko-KR" sz="1600" dirty="0">
                  <a:latin typeface="+mn-ea"/>
                </a:rPr>
                <a:t>, pandas </a:t>
              </a:r>
              <a:r>
                <a:rPr lang="ko-KR" altLang="en-US" sz="1600" dirty="0">
                  <a:latin typeface="+mn-ea"/>
                </a:rPr>
                <a:t>및 </a:t>
              </a:r>
              <a:r>
                <a:rPr lang="en-US" altLang="ko-KR" sz="1600" dirty="0" err="1">
                  <a:latin typeface="+mn-ea"/>
                </a:rPr>
                <a:t>Numba</a:t>
              </a:r>
              <a:r>
                <a:rPr lang="ko-KR" altLang="en-US" sz="1600" dirty="0">
                  <a:latin typeface="+mn-ea"/>
                </a:rPr>
                <a:t>를 사용하여 확장성 및 성능으로 데이터 분석</a:t>
              </a:r>
            </a:p>
          </p:txBody>
        </p:sp>
        <p:pic>
          <p:nvPicPr>
            <p:cNvPr id="9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554217" y="267031"/>
            <a:ext cx="328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아나콘다에 포함된 각종 패키지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543218" y="1441155"/>
            <a:ext cx="4102638" cy="338554"/>
            <a:chOff x="543218" y="792459"/>
            <a:chExt cx="4102638" cy="338554"/>
          </a:xfrm>
        </p:grpSpPr>
        <p:sp>
          <p:nvSpPr>
            <p:cNvPr id="13" name="TextBox 12"/>
            <p:cNvSpPr txBox="1"/>
            <p:nvPr/>
          </p:nvSpPr>
          <p:spPr>
            <a:xfrm>
              <a:off x="713048" y="792459"/>
              <a:ext cx="39328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matplotlib, bokeh </a:t>
              </a:r>
              <a:r>
                <a:rPr lang="ko-KR" altLang="en-US" sz="1600" dirty="0">
                  <a:latin typeface="+mn-ea"/>
                </a:rPr>
                <a:t>등을 사용해 결과 시각화</a:t>
              </a:r>
            </a:p>
          </p:txBody>
        </p:sp>
        <p:pic>
          <p:nvPicPr>
            <p:cNvPr id="14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2" descr="아나콘다 오픈 소스 프로젝트">
            <a:extLst>
              <a:ext uri="{FF2B5EF4-FFF2-40B4-BE49-F238E27FC236}">
                <a16:creationId xmlns:a16="http://schemas.microsoft.com/office/drawing/2014/main" id="{8DD1AE9D-6D50-73EA-7893-F44FF4877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09" y="2893196"/>
            <a:ext cx="5239670" cy="235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9C56A70-657F-9C81-9C48-83EFDE31E557}"/>
              </a:ext>
            </a:extLst>
          </p:cNvPr>
          <p:cNvGrpSpPr/>
          <p:nvPr/>
        </p:nvGrpSpPr>
        <p:grpSpPr>
          <a:xfrm>
            <a:off x="202776" y="1832548"/>
            <a:ext cx="2511943" cy="381262"/>
            <a:chOff x="202779" y="447056"/>
            <a:chExt cx="2511943" cy="381262"/>
          </a:xfrm>
        </p:grpSpPr>
        <p:pic>
          <p:nvPicPr>
            <p:cNvPr id="7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E8003776-93DA-EE49-A93A-6E85F32A7E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4569AE-05E6-C3B6-7B04-9BEEE3D48644}"/>
                </a:ext>
              </a:extLst>
            </p:cNvPr>
            <p:cNvSpPr txBox="1"/>
            <p:nvPr/>
          </p:nvSpPr>
          <p:spPr>
            <a:xfrm>
              <a:off x="476609" y="458986"/>
              <a:ext cx="22381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다음은 추가 설치 필요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813527B-D294-15C2-AD14-D4245CE5C33C}"/>
              </a:ext>
            </a:extLst>
          </p:cNvPr>
          <p:cNvGrpSpPr/>
          <p:nvPr/>
        </p:nvGrpSpPr>
        <p:grpSpPr>
          <a:xfrm>
            <a:off x="543215" y="2223671"/>
            <a:ext cx="3111661" cy="338554"/>
            <a:chOff x="543218" y="792459"/>
            <a:chExt cx="3111661" cy="33855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8F8D91-2446-1832-21F3-9B14A04F5C1A}"/>
                </a:ext>
              </a:extLst>
            </p:cNvPr>
            <p:cNvSpPr txBox="1"/>
            <p:nvPr/>
          </p:nvSpPr>
          <p:spPr>
            <a:xfrm>
              <a:off x="713048" y="792459"/>
              <a:ext cx="29418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기계학습 등 인공지능 라이브러리</a:t>
              </a:r>
            </a:p>
          </p:txBody>
        </p:sp>
        <p:pic>
          <p:nvPicPr>
            <p:cNvPr id="24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AF2C6157-9268-7E66-EADB-DF2179118E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627B72-C5AF-DA4E-09B4-ADD2BB23EF97}"/>
              </a:ext>
            </a:extLst>
          </p:cNvPr>
          <p:cNvGrpSpPr/>
          <p:nvPr/>
        </p:nvGrpSpPr>
        <p:grpSpPr>
          <a:xfrm>
            <a:off x="823330" y="2503872"/>
            <a:ext cx="7853126" cy="784830"/>
            <a:chOff x="823330" y="1344996"/>
            <a:chExt cx="7853126" cy="784830"/>
          </a:xfrm>
        </p:grpSpPr>
        <p:pic>
          <p:nvPicPr>
            <p:cNvPr id="27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85A38251-E804-58C4-50A9-9EA46D21F1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48354FB-ECA8-AF15-7798-89A97EE5BAA5}"/>
                </a:ext>
              </a:extLst>
            </p:cNvPr>
            <p:cNvSpPr txBox="1"/>
            <p:nvPr/>
          </p:nvSpPr>
          <p:spPr>
            <a:xfrm>
              <a:off x="965055" y="1344996"/>
              <a:ext cx="771140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[scikit-learn, TensorFlow </a:t>
              </a:r>
              <a:r>
                <a:rPr lang="ko-KR" altLang="en-US" sz="1500" dirty="0"/>
                <a:t>및 </a:t>
              </a:r>
              <a:r>
                <a:rPr lang="en-US" altLang="ko-KR" sz="1500" dirty="0"/>
                <a:t>Theano]</a:t>
              </a:r>
              <a:r>
                <a:rPr lang="ko-KR" altLang="en-US" sz="1500" dirty="0"/>
                <a:t>를 사용해 기계학습 및 </a:t>
              </a:r>
              <a:endParaRPr lang="en-US" altLang="ko-KR" sz="1500" dirty="0"/>
            </a:p>
            <a:p>
              <a:pPr marL="0" lvl="1"/>
              <a:r>
                <a:rPr lang="ko-KR" altLang="en-US" sz="1500" dirty="0"/>
                <a:t>딥러닝 모델 개발 및 교육</a:t>
              </a:r>
            </a:p>
            <a:p>
              <a:pPr marL="0" lvl="1"/>
              <a:endParaRPr lang="ko-KR" altLang="en-US" sz="1500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2734038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8" y="277855"/>
            <a:ext cx="3289102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4494857" cy="381262"/>
            <a:chOff x="202779" y="447056"/>
            <a:chExt cx="4494857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4221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초보자에게 아나콘다에서 가장 필요한 것은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아나콘다의 주피터 노트북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3C9254E-0B49-8128-51BC-F7A212271733}"/>
              </a:ext>
            </a:extLst>
          </p:cNvPr>
          <p:cNvGrpSpPr/>
          <p:nvPr/>
        </p:nvGrpSpPr>
        <p:grpSpPr>
          <a:xfrm>
            <a:off x="543218" y="1090665"/>
            <a:ext cx="1521482" cy="338554"/>
            <a:chOff x="543218" y="792459"/>
            <a:chExt cx="1521482" cy="3385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0E63B6-D634-53FA-34E9-1252A7699782}"/>
                </a:ext>
              </a:extLst>
            </p:cNvPr>
            <p:cNvSpPr txBox="1"/>
            <p:nvPr/>
          </p:nvSpPr>
          <p:spPr>
            <a:xfrm>
              <a:off x="713048" y="792459"/>
              <a:ext cx="13516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주피터 노트북</a:t>
              </a:r>
            </a:p>
          </p:txBody>
        </p:sp>
        <p:pic>
          <p:nvPicPr>
            <p:cNvPr id="7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864513E1-4E04-7210-A79E-7E74DC78FC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7013EE-E6F4-7EFB-1123-850F8DCF913F}"/>
              </a:ext>
            </a:extLst>
          </p:cNvPr>
          <p:cNvGrpSpPr/>
          <p:nvPr/>
        </p:nvGrpSpPr>
        <p:grpSpPr>
          <a:xfrm>
            <a:off x="823330" y="1354961"/>
            <a:ext cx="7853126" cy="323165"/>
            <a:chOff x="823330" y="1344996"/>
            <a:chExt cx="7853126" cy="323165"/>
          </a:xfrm>
        </p:grpSpPr>
        <p:pic>
          <p:nvPicPr>
            <p:cNvPr id="9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CD2CB44E-BA8D-DBF9-2A77-0FCB0696D5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75C123-B73D-E0DF-C46D-44C5599EFBD8}"/>
                </a:ext>
              </a:extLst>
            </p:cNvPr>
            <p:cNvSpPr txBox="1"/>
            <p:nvPr/>
          </p:nvSpPr>
          <p:spPr>
            <a:xfrm>
              <a:off x="965055" y="1344996"/>
              <a:ext cx="771140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웹 개발환경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D986824-4417-EE76-7BA0-B07BCC491E80}"/>
              </a:ext>
            </a:extLst>
          </p:cNvPr>
          <p:cNvGrpSpPr/>
          <p:nvPr/>
        </p:nvGrpSpPr>
        <p:grpSpPr>
          <a:xfrm>
            <a:off x="823330" y="1586908"/>
            <a:ext cx="7853126" cy="323165"/>
            <a:chOff x="823330" y="1344996"/>
            <a:chExt cx="7853126" cy="323165"/>
          </a:xfrm>
        </p:grpSpPr>
        <p:pic>
          <p:nvPicPr>
            <p:cNvPr id="14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3F00D66A-E18C-8FEA-CF83-EEC6162869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6B4547-6043-DCAF-418C-AF784A4F47EF}"/>
                </a:ext>
              </a:extLst>
            </p:cNvPr>
            <p:cNvSpPr txBox="1"/>
            <p:nvPr/>
          </p:nvSpPr>
          <p:spPr>
            <a:xfrm>
              <a:off x="965055" y="1344996"/>
              <a:ext cx="771140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패키지 </a:t>
              </a:r>
              <a:r>
                <a:rPr lang="en-US" altLang="ko-KR" sz="1500" dirty="0"/>
                <a:t>notebook </a:t>
              </a:r>
              <a:r>
                <a:rPr lang="ko-KR" altLang="en-US" sz="1500" dirty="0"/>
                <a:t>설치로도 가능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5E2C054-03FC-4E16-A845-D55A2AC9F2A4}"/>
              </a:ext>
            </a:extLst>
          </p:cNvPr>
          <p:cNvGrpSpPr/>
          <p:nvPr/>
        </p:nvGrpSpPr>
        <p:grpSpPr>
          <a:xfrm>
            <a:off x="539552" y="1835815"/>
            <a:ext cx="963189" cy="338554"/>
            <a:chOff x="543218" y="792459"/>
            <a:chExt cx="963189" cy="338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41FC7E-B66C-A768-6CA5-A7C9FFC6F344}"/>
                </a:ext>
              </a:extLst>
            </p:cNvPr>
            <p:cNvSpPr txBox="1"/>
            <p:nvPr/>
          </p:nvSpPr>
          <p:spPr>
            <a:xfrm>
              <a:off x="713048" y="792459"/>
              <a:ext cx="7933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+mn-ea"/>
                </a:rPr>
                <a:t>Conda</a:t>
              </a:r>
              <a:endParaRPr lang="ko-KR" altLang="en-US" sz="1600" dirty="0">
                <a:latin typeface="+mn-ea"/>
              </a:endParaRPr>
            </a:p>
          </p:txBody>
        </p:sp>
        <p:pic>
          <p:nvPicPr>
            <p:cNvPr id="19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27187853-CA21-EC38-1B59-EDF229C715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799A710-5E06-4DCE-1275-02CBDEFFC9A1}"/>
              </a:ext>
            </a:extLst>
          </p:cNvPr>
          <p:cNvGrpSpPr/>
          <p:nvPr/>
        </p:nvGrpSpPr>
        <p:grpSpPr>
          <a:xfrm>
            <a:off x="819664" y="2100111"/>
            <a:ext cx="7853126" cy="323165"/>
            <a:chOff x="823330" y="1344996"/>
            <a:chExt cx="7853126" cy="323165"/>
          </a:xfrm>
        </p:grpSpPr>
        <p:pic>
          <p:nvPicPr>
            <p:cNvPr id="21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46CC09C5-DD95-E068-0F97-E181FA3E2F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0FA144-41E7-6C66-7DF7-95E4B343DB3F}"/>
                </a:ext>
              </a:extLst>
            </p:cNvPr>
            <p:cNvSpPr txBox="1"/>
            <p:nvPr/>
          </p:nvSpPr>
          <p:spPr>
            <a:xfrm>
              <a:off x="965055" y="1344996"/>
              <a:ext cx="771140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패키지 설치 도구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C0075DF-D930-BEFD-1036-C3C703F3FE75}"/>
              </a:ext>
            </a:extLst>
          </p:cNvPr>
          <p:cNvGrpSpPr/>
          <p:nvPr/>
        </p:nvGrpSpPr>
        <p:grpSpPr>
          <a:xfrm>
            <a:off x="819664" y="2332058"/>
            <a:ext cx="7853126" cy="323165"/>
            <a:chOff x="823330" y="1344996"/>
            <a:chExt cx="7853126" cy="323165"/>
          </a:xfrm>
        </p:grpSpPr>
        <p:pic>
          <p:nvPicPr>
            <p:cNvPr id="24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9DB7B693-AA29-5818-D94B-B46B0098FD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E73E30-8A27-F15C-46AC-6E7102A9CC71}"/>
                </a:ext>
              </a:extLst>
            </p:cNvPr>
            <p:cNvSpPr txBox="1"/>
            <p:nvPr/>
          </p:nvSpPr>
          <p:spPr>
            <a:xfrm>
              <a:off x="965055" y="1344996"/>
              <a:ext cx="771140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가상 환경 설정 도구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A043B7A-D9E4-1FA4-45C8-EA6AF52BB7DF}"/>
              </a:ext>
            </a:extLst>
          </p:cNvPr>
          <p:cNvGrpSpPr/>
          <p:nvPr/>
        </p:nvGrpSpPr>
        <p:grpSpPr>
          <a:xfrm>
            <a:off x="202778" y="2622579"/>
            <a:ext cx="2415763" cy="381262"/>
            <a:chOff x="202779" y="447056"/>
            <a:chExt cx="2415763" cy="381262"/>
          </a:xfrm>
        </p:grpSpPr>
        <p:pic>
          <p:nvPicPr>
            <p:cNvPr id="40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93BC7092-67C7-A2A3-8C5E-EDB21885C2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F88E413-83C3-415C-4149-7D8CB6DDB21E}"/>
                </a:ext>
              </a:extLst>
            </p:cNvPr>
            <p:cNvSpPr txBox="1"/>
            <p:nvPr/>
          </p:nvSpPr>
          <p:spPr>
            <a:xfrm>
              <a:off x="476609" y="458986"/>
              <a:ext cx="214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인터프리터 </a:t>
              </a:r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ipython</a:t>
              </a:r>
              <a:endParaRPr lang="en-US" altLang="ko-KR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47DC96E-DA81-79CB-A651-23295C71F668}"/>
              </a:ext>
            </a:extLst>
          </p:cNvPr>
          <p:cNvGrpSpPr/>
          <p:nvPr/>
        </p:nvGrpSpPr>
        <p:grpSpPr>
          <a:xfrm>
            <a:off x="539551" y="2978431"/>
            <a:ext cx="2683660" cy="338554"/>
            <a:chOff x="543218" y="792459"/>
            <a:chExt cx="2683660" cy="33855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7329BC3-CCFE-23CC-5B19-BEF96286870C}"/>
                </a:ext>
              </a:extLst>
            </p:cNvPr>
            <p:cNvSpPr txBox="1"/>
            <p:nvPr/>
          </p:nvSpPr>
          <p:spPr>
            <a:xfrm>
              <a:off x="713048" y="792459"/>
              <a:ext cx="25138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+mn-ea"/>
                </a:rPr>
                <a:t>jupyter</a:t>
              </a:r>
              <a:r>
                <a:rPr lang="ko-KR" altLang="en-US" sz="1600" dirty="0">
                  <a:latin typeface="+mn-ea"/>
                </a:rPr>
                <a:t>라는 이름으로 변경 </a:t>
              </a:r>
            </a:p>
          </p:txBody>
        </p:sp>
        <p:pic>
          <p:nvPicPr>
            <p:cNvPr id="44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68EE924D-06FE-A21A-D5ED-BBB0C7EE79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A59C34F-5FD5-CE84-2277-7A7C8AA4E4EF}"/>
              </a:ext>
            </a:extLst>
          </p:cNvPr>
          <p:cNvGrpSpPr/>
          <p:nvPr/>
        </p:nvGrpSpPr>
        <p:grpSpPr>
          <a:xfrm>
            <a:off x="202778" y="3379659"/>
            <a:ext cx="2720334" cy="381262"/>
            <a:chOff x="202779" y="447056"/>
            <a:chExt cx="2720334" cy="381262"/>
          </a:xfrm>
        </p:grpSpPr>
        <p:pic>
          <p:nvPicPr>
            <p:cNvPr id="46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DF18983B-B262-2D71-8006-1BF741250C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8B59A3C-E566-E34E-1AC4-F5CC86A5DD2D}"/>
                </a:ext>
              </a:extLst>
            </p:cNvPr>
            <p:cNvSpPr txBox="1"/>
            <p:nvPr/>
          </p:nvSpPr>
          <p:spPr>
            <a:xfrm>
              <a:off x="476609" y="458986"/>
              <a:ext cx="2446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다양한 개발 환경도 설치</a:t>
              </a:r>
              <a:endParaRPr lang="en-US" altLang="ko-KR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A69CB60-C761-354D-2E3A-B3101BFA9061}"/>
              </a:ext>
            </a:extLst>
          </p:cNvPr>
          <p:cNvGrpSpPr/>
          <p:nvPr/>
        </p:nvGrpSpPr>
        <p:grpSpPr>
          <a:xfrm>
            <a:off x="539551" y="3735511"/>
            <a:ext cx="2010398" cy="338554"/>
            <a:chOff x="543218" y="792459"/>
            <a:chExt cx="2010398" cy="33855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F12BFB3-FADF-13A1-9159-F478EDCDFA7E}"/>
                </a:ext>
              </a:extLst>
            </p:cNvPr>
            <p:cNvSpPr txBox="1"/>
            <p:nvPr/>
          </p:nvSpPr>
          <p:spPr>
            <a:xfrm>
              <a:off x="713048" y="792459"/>
              <a:ext cx="1840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+mn-ea"/>
                </a:rPr>
                <a:t>jupyter</a:t>
              </a:r>
              <a:r>
                <a:rPr lang="en-US" altLang="ko-KR" sz="1600" dirty="0">
                  <a:latin typeface="+mn-ea"/>
                </a:rPr>
                <a:t> notebook</a:t>
              </a:r>
            </a:p>
          </p:txBody>
        </p:sp>
        <p:pic>
          <p:nvPicPr>
            <p:cNvPr id="50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CFBC4E93-4083-AE24-0E03-371752A27F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3D50798-6DBF-E763-DBC6-572532E3F12D}"/>
              </a:ext>
            </a:extLst>
          </p:cNvPr>
          <p:cNvGrpSpPr/>
          <p:nvPr/>
        </p:nvGrpSpPr>
        <p:grpSpPr>
          <a:xfrm>
            <a:off x="531115" y="4065692"/>
            <a:ext cx="1380418" cy="338554"/>
            <a:chOff x="543218" y="792459"/>
            <a:chExt cx="1380418" cy="33855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376B89E-392C-AECA-902D-A229E866280B}"/>
                </a:ext>
              </a:extLst>
            </p:cNvPr>
            <p:cNvSpPr txBox="1"/>
            <p:nvPr/>
          </p:nvSpPr>
          <p:spPr>
            <a:xfrm>
              <a:off x="713048" y="792459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+mn-ea"/>
                </a:rPr>
                <a:t>jupyter</a:t>
              </a:r>
              <a:r>
                <a:rPr lang="en-US" altLang="ko-KR" sz="1600" dirty="0">
                  <a:latin typeface="+mn-ea"/>
                </a:rPr>
                <a:t> lab</a:t>
              </a:r>
            </a:p>
          </p:txBody>
        </p:sp>
        <p:pic>
          <p:nvPicPr>
            <p:cNvPr id="53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7BA09DDE-E52D-545E-2842-9EAD86B5E0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C4D4FB4-DDB3-AF7D-6ACF-905C8385C617}"/>
              </a:ext>
            </a:extLst>
          </p:cNvPr>
          <p:cNvGrpSpPr/>
          <p:nvPr/>
        </p:nvGrpSpPr>
        <p:grpSpPr>
          <a:xfrm>
            <a:off x="530199" y="4395873"/>
            <a:ext cx="1096687" cy="338554"/>
            <a:chOff x="543218" y="792459"/>
            <a:chExt cx="1096687" cy="33855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1DD50ED-57CD-0A12-B6A5-55BC7FD97876}"/>
                </a:ext>
              </a:extLst>
            </p:cNvPr>
            <p:cNvSpPr txBox="1"/>
            <p:nvPr/>
          </p:nvSpPr>
          <p:spPr>
            <a:xfrm>
              <a:off x="713048" y="792459"/>
              <a:ext cx="9268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일반 </a:t>
              </a:r>
              <a:r>
                <a:rPr lang="en-US" altLang="ko-KR" sz="1600" dirty="0">
                  <a:latin typeface="+mn-ea"/>
                </a:rPr>
                <a:t>IDE</a:t>
              </a:r>
            </a:p>
          </p:txBody>
        </p:sp>
        <p:pic>
          <p:nvPicPr>
            <p:cNvPr id="56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1817FCB7-6F30-8C9A-098D-38AE958D7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A1A02EA-8706-AB11-984F-257B0AB1E947}"/>
              </a:ext>
            </a:extLst>
          </p:cNvPr>
          <p:cNvGrpSpPr/>
          <p:nvPr/>
        </p:nvGrpSpPr>
        <p:grpSpPr>
          <a:xfrm>
            <a:off x="819664" y="4660169"/>
            <a:ext cx="7853126" cy="323165"/>
            <a:chOff x="823330" y="1344996"/>
            <a:chExt cx="7853126" cy="323165"/>
          </a:xfrm>
        </p:grpSpPr>
        <p:pic>
          <p:nvPicPr>
            <p:cNvPr id="58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691B2D7E-10BE-47B9-EB19-2D8FD6ABD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4479B11-344F-3363-3AE8-DB5150C9F0F3}"/>
                </a:ext>
              </a:extLst>
            </p:cNvPr>
            <p:cNvSpPr txBox="1"/>
            <p:nvPr/>
          </p:nvSpPr>
          <p:spPr>
            <a:xfrm>
              <a:off x="965055" y="1344996"/>
              <a:ext cx="771140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 err="1"/>
                <a:t>spyder</a:t>
              </a:r>
              <a:endParaRPr lang="en-US" altLang="ko-KR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8667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4537" y="1692414"/>
            <a:ext cx="33970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아나콘다 설치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70283" y="1044342"/>
            <a:ext cx="19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LESSON 02</a:t>
            </a:r>
            <a:endParaRPr lang="ko-KR" altLang="en-US" sz="2400" spc="300" dirty="0">
              <a:solidFill>
                <a:schemeClr val="accent3">
                  <a:lumMod val="60000"/>
                  <a:lumOff val="40000"/>
                </a:schemeClr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015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나사렛">
      <a:dk1>
        <a:sysClr val="windowText" lastClr="000000"/>
      </a:dk1>
      <a:lt1>
        <a:sysClr val="window" lastClr="FFFFFF"/>
      </a:lt1>
      <a:dk2>
        <a:srgbClr val="081940"/>
      </a:dk2>
      <a:lt2>
        <a:srgbClr val="B2B2B2"/>
      </a:lt2>
      <a:accent1>
        <a:srgbClr val="3E94EC"/>
      </a:accent1>
      <a:accent2>
        <a:srgbClr val="334587"/>
      </a:accent2>
      <a:accent3>
        <a:srgbClr val="45C3FB"/>
      </a:accent3>
      <a:accent4>
        <a:srgbClr val="396CA5"/>
      </a:accent4>
      <a:accent5>
        <a:srgbClr val="5B9BD5"/>
      </a:accent5>
      <a:accent6>
        <a:srgbClr val="FFD500"/>
      </a:accent6>
      <a:hlink>
        <a:srgbClr val="0563C1"/>
      </a:hlink>
      <a:folHlink>
        <a:srgbClr val="954F72"/>
      </a:folHlink>
    </a:clrScheme>
    <a:fontScheme name="Tmon몬소리">
      <a:majorFont>
        <a:latin typeface="Tmon몬소리 Black"/>
        <a:ea typeface="Tmon몬소리 Black"/>
        <a:cs typeface=""/>
      </a:majorFont>
      <a:minorFont>
        <a:latin typeface="나눔스퀘어 Bold"/>
        <a:ea typeface="나눔스퀘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701</Words>
  <Application>Microsoft Office PowerPoint</Application>
  <PresentationFormat>화면 슬라이드 쇼(16:9)</PresentationFormat>
  <Paragraphs>166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Tmon몬소리 Black</vt:lpstr>
      <vt:lpstr>LAB디지털</vt:lpstr>
      <vt:lpstr>나눔스퀘어 ExtraBold</vt:lpstr>
      <vt:lpstr>나눔스퀘어 Bold</vt:lpstr>
      <vt:lpstr>Arial</vt:lpstr>
      <vt:lpstr>Rix열정도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casiopea09@naver.com</dc:creator>
  <cp:lastModifiedBy>김보배</cp:lastModifiedBy>
  <cp:revision>63</cp:revision>
  <dcterms:created xsi:type="dcterms:W3CDTF">2023-02-01T00:42:40Z</dcterms:created>
  <dcterms:modified xsi:type="dcterms:W3CDTF">2024-08-28T02:01:36Z</dcterms:modified>
</cp:coreProperties>
</file>